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B"/>
          </a:solidFill>
        </a:fill>
      </a:tcStyle>
    </a:wholeTbl>
    <a:band2H>
      <a:tcTxStyle b="def" i="def"/>
      <a:tcStyle>
        <a:tcBdr/>
        <a:fill>
          <a:solidFill>
            <a:srgbClr val="F4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BCACC"/>
          </a:solidFill>
        </a:fill>
      </a:tcStyle>
    </a:wholeTbl>
    <a:band2H>
      <a:tcTxStyle b="def" i="def"/>
      <a:tcStyle>
        <a:tcBdr/>
        <a:fill>
          <a:solidFill>
            <a:srgbClr val="F5E6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1F1F1"/>
          </a:solidFill>
        </a:fill>
      </a:tcStyle>
    </a:wholeTbl>
    <a:band2H>
      <a:tcTxStyle b="def" i="def"/>
      <a:tcStyle>
        <a:tcBdr/>
        <a:fill>
          <a:solidFill>
            <a:srgbClr val="F8F8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 Id="rId3" Type="http://schemas.openxmlformats.org/officeDocument/2006/relationships/hyperlink" Target="https://www.fh-zwickau.de/spr/studium/languages-and-business-administration-ba/auslandsjahr/studiensemester/partnerhochschulen/#c1342" TargetMode="Externa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s://www.fh-zwickau.de/spr/studium/languages-and-business-administration-ba/auslandsjahr/studiensemester/partnerhochschulen/#c1342" TargetMode="Externa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 Id="rId3" Type="http://schemas.openxmlformats.org/officeDocument/2006/relationships/hyperlink" Target="https://www.fh-zwickau.de/spr/studium/languages-and-business-administration-ba/auslandsjahr/studiensemester/partnerhochschulen/#c1342"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defRPr b="1"/>
            </a:pPr>
            <a:r>
              <a:t>Allgemeine Hochschulpräsentation</a:t>
            </a:r>
            <a:r>
              <a:rPr b="0"/>
              <a:t> zu den Themen Studium, Forschung, Studentenleben, Hochschulstadt Zwickau, Fakultäten, Struktur des Studiums. </a:t>
            </a:r>
            <a:endParaRPr b="0"/>
          </a:p>
          <a:p>
            <a:pPr/>
          </a:p>
          <a:p>
            <a:pPr/>
            <a:r>
              <a:t>Folien je nach Themenschwerpunkt ein- oder ausblenden und verschieben. </a:t>
            </a:r>
          </a:p>
          <a:p>
            <a:pPr/>
          </a:p>
          <a:p>
            <a:pPr/>
            <a:r>
              <a:t>Fotos aus Präsentation bitte nicht in anderen Kontexten verwenden (herauskopieren).</a:t>
            </a:r>
          </a:p>
          <a:p>
            <a:pPr/>
          </a:p>
          <a:p>
            <a:pPr/>
            <a:r>
              <a:t>Bei Tausch der Fotos Quellenangabe der Fotos ändern.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defRPr b="1"/>
            </a:pPr>
            <a:r>
              <a:t>Hoher Praxisanteil </a:t>
            </a:r>
            <a:r>
              <a:rPr b="0"/>
              <a:t>| HAW | Vorlesungsinhalte werden in die Praxis – Praktikum, Seminare, Laborversuche überführt| während des Studiums ist ein Praxissemester vorgesehen</a:t>
            </a:r>
            <a:endParaRPr b="0"/>
          </a:p>
          <a:p>
            <a:pPr marL="342900" indent="-342900">
              <a:lnSpc>
                <a:spcPct val="107000"/>
              </a:lnSpc>
              <a:buSzPct val="100000"/>
              <a:buFont typeface="Arial"/>
              <a:buChar char="-"/>
              <a:tabLst>
                <a:tab pos="457200" algn="l"/>
              </a:tabLst>
              <a:defRPr b="1"/>
            </a:pPr>
            <a:r>
              <a:t>150 Partner-Unis weltweit </a:t>
            </a:r>
            <a:r>
              <a:rPr b="0"/>
              <a:t>| Möglichkeit für ein Semester im Ausland zu studieren, Kontakte der WHZ nutzen, um Organisationsaufwand zu sparen, in Studiengängen mit sprachlicher Ausbildung bzw. internationaler Ausrichtung – Auslandssemester vorgesehen, Vorteil: keine Studiengebühren im Ausland | </a:t>
            </a:r>
            <a:r>
              <a:rPr b="0" u="sng">
                <a:solidFill>
                  <a:srgbClr val="949494"/>
                </a:solidFill>
                <a:uFill>
                  <a:solidFill>
                    <a:srgbClr val="949494"/>
                  </a:solidFill>
                </a:uFill>
                <a:hlinkClick r:id="rId3" invalidUrl="" action="" tgtFrame="" tooltip="" history="1" highlightClick="0" endSnd="0"/>
              </a:rPr>
              <a:t>https://www.fh-zwickau.de/spr/studium/languages-and-business-administration-ba/auslandsjahr/studiensemester/partnerhochschulen/#c1342</a:t>
            </a:r>
            <a:r>
              <a:rPr b="0"/>
              <a:t> |Internationalität: Weltoffene Hochschule, viele ausländische Studierende, Kulturaustausch</a:t>
            </a:r>
            <a:endParaRPr b="0"/>
          </a:p>
          <a:p>
            <a:pPr marL="342900" indent="-342900">
              <a:lnSpc>
                <a:spcPct val="107000"/>
              </a:lnSpc>
              <a:buSzPct val="100000"/>
              <a:buFont typeface="Arial"/>
              <a:buChar char="-"/>
              <a:tabLst>
                <a:tab pos="457200" algn="l"/>
              </a:tabLst>
              <a:defRPr b="1"/>
            </a:pPr>
            <a:r>
              <a:t>Effiziente Studienorganisation </a:t>
            </a:r>
            <a:r>
              <a:rPr b="0"/>
              <a:t>| Stundenplan zu Beginn des Semesters festgelegt, alle Vorlesungen, Seminare, Praktika für ein Semester können belegt werden – keine Überbelegung, Zeiten: Mo-Fr – 7:30 – meist max. 16:50 Uhr, Regelstudienzeit kann eingehalten werden</a:t>
            </a:r>
            <a:endParaRPr b="0"/>
          </a:p>
          <a:p>
            <a:pPr marL="342900" indent="-342900">
              <a:lnSpc>
                <a:spcPct val="107000"/>
              </a:lnSpc>
              <a:buSzPct val="100000"/>
              <a:buFont typeface="Arial"/>
              <a:buChar char="-"/>
              <a:tabLst>
                <a:tab pos="457200" algn="l"/>
              </a:tabLst>
              <a:defRPr b="1"/>
            </a:pPr>
            <a:r>
              <a:t>NC-freie Studiengänge </a:t>
            </a:r>
            <a:r>
              <a:rPr b="0"/>
              <a:t>| Studiengangsvoraussetzung ist Fachhochschulreife – Abschlussnote nicht relevant, Bewerbung = Einschreibung, </a:t>
            </a:r>
            <a:endParaRPr b="0"/>
          </a:p>
          <a:p>
            <a:pPr marL="342900" indent="-342900">
              <a:lnSpc>
                <a:spcPct val="107000"/>
              </a:lnSpc>
              <a:buSzPct val="100000"/>
              <a:buFont typeface="Arial"/>
              <a:buChar char="-"/>
              <a:tabLst>
                <a:tab pos="457200" algn="l"/>
              </a:tabLst>
              <a:defRPr b="1"/>
            </a:pPr>
            <a:r>
              <a:t>Sachsenweites Semesterticket </a:t>
            </a:r>
            <a:r>
              <a:rPr b="0"/>
              <a:t>| inbegriffen in Semesterbeitrag (ca. 270 Euro pro Halbjahr), Nahverkehr in Sachsen und Stadtverkehr Zwickau, zwischen Campusteilen in Zwickau mit 13min Fahrt</a:t>
            </a:r>
            <a:endParaRPr b="0"/>
          </a:p>
          <a:p>
            <a:pPr marL="342900" indent="-342900">
              <a:lnSpc>
                <a:spcPct val="107000"/>
              </a:lnSpc>
              <a:buSzPct val="100000"/>
              <a:buFont typeface="Arial"/>
              <a:buChar char="-"/>
              <a:tabLst>
                <a:tab pos="457200" algn="l"/>
              </a:tabLst>
              <a:defRPr b="1"/>
            </a:pPr>
            <a:r>
              <a:t>Moderne Labore </a:t>
            </a:r>
            <a:r>
              <a:rPr b="0"/>
              <a:t>| Neubau Hochtechnologiezentrum für Labore und Forschungseinrichtungen, Neubau Technikum für Institut Textil und Ledertechnik, Labor und Seminarflächen</a:t>
            </a:r>
            <a:endParaRPr b="0"/>
          </a:p>
          <a:p>
            <a:pPr marL="342900" indent="-342900">
              <a:lnSpc>
                <a:spcPct val="107000"/>
              </a:lnSpc>
              <a:spcBef>
                <a:spcPts val="800"/>
              </a:spcBef>
              <a:buSzPct val="100000"/>
              <a:buFont typeface="Arial"/>
              <a:buChar char="-"/>
              <a:tabLst>
                <a:tab pos="457200" algn="l"/>
              </a:tabLst>
              <a:defRPr b="1">
                <a:solidFill>
                  <a:srgbClr val="0A2651"/>
                </a:solidFill>
              </a:defRPr>
            </a:pPr>
            <a:r>
              <a:t>Enge Kooperation mit Unternehmen der Region </a:t>
            </a:r>
            <a:r>
              <a:rPr b="0"/>
              <a:t>(Stipendien</a:t>
            </a:r>
            <a:r>
              <a:rPr b="0">
                <a:solidFill>
                  <a:srgbClr val="000000"/>
                </a:solidFill>
              </a:rPr>
              <a:t> | Praktika | Werksstudenten | Abschlussarbeiten | Forschungsprojekte) </a:t>
            </a:r>
            <a:endParaRPr b="0">
              <a:solidFill>
                <a:srgbClr val="000000"/>
              </a:solidFill>
            </a:endParaRPr>
          </a:p>
          <a:p>
            <a:pPr marL="342900" indent="-342900">
              <a:lnSpc>
                <a:spcPct val="107000"/>
              </a:lnSpc>
              <a:spcBef>
                <a:spcPts val="800"/>
              </a:spcBef>
              <a:buSzPct val="100000"/>
              <a:buFont typeface="Arial"/>
              <a:buChar char="-"/>
              <a:tabLst>
                <a:tab pos="457200" algn="l"/>
              </a:tabLst>
            </a:pP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3000 Studierende | Wie ist das Betreuungsverhältnis Studierende : Professoren | 1:20</a:t>
            </a:r>
          </a:p>
          <a:p>
            <a:pPr marL="342900" indent="-342900">
              <a:lnSpc>
                <a:spcPct val="107000"/>
              </a:lnSpc>
              <a:spcBef>
                <a:spcPts val="800"/>
              </a:spcBef>
              <a:buSzPct val="100000"/>
              <a:buFont typeface="Arial"/>
              <a:buChar char="-"/>
              <a:tabLst>
                <a:tab pos="457200" algn="l"/>
              </a:tabLst>
            </a:pPr>
            <a:r>
              <a:t>Was bedeutet NC-freie Studiengänge? | Durchschnittsnote Abitur | Bewerbung = Zulassung zum Studium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defRPr b="1"/>
            </a:pPr>
            <a:r>
              <a:t>Hoher Praxisanteil </a:t>
            </a:r>
            <a:r>
              <a:rPr b="0"/>
              <a:t>| HAW | Vorlesungsinhalte werden in die Praxis – Praktikum, Seminare, Laborversuche überführt| während des Studiums ist ein Praxissemester vorgesehen</a:t>
            </a:r>
            <a:endParaRPr b="0"/>
          </a:p>
          <a:p>
            <a:pPr marL="342900" indent="-342900">
              <a:lnSpc>
                <a:spcPct val="107000"/>
              </a:lnSpc>
              <a:buSzPct val="100000"/>
              <a:buFont typeface="Arial"/>
              <a:buChar char="-"/>
              <a:tabLst>
                <a:tab pos="457200" algn="l"/>
              </a:tabLst>
              <a:defRPr b="1"/>
            </a:pPr>
            <a:r>
              <a:t>150 Partner-Unis weltweit </a:t>
            </a:r>
            <a:r>
              <a:rPr b="0"/>
              <a:t>| Möglichkeit für ein Semester im Ausland zu studieren, Kontakte der WHZ nutzen, um Organisationsaufwand zu sparen, in Studiengängen mit sprachlicher Ausbildung bzw. internationaler Ausrichtung – Auslandssemester vorgesehen, Vorteil: keine Studiengebühren im Ausland | </a:t>
            </a:r>
            <a:r>
              <a:rPr b="0" u="sng">
                <a:solidFill>
                  <a:srgbClr val="949494"/>
                </a:solidFill>
                <a:uFill>
                  <a:solidFill>
                    <a:srgbClr val="949494"/>
                  </a:solidFill>
                </a:uFill>
                <a:hlinkClick r:id="rId3" invalidUrl="" action="" tgtFrame="" tooltip="" history="1" highlightClick="0" endSnd="0"/>
              </a:rPr>
              <a:t>https://www.fh-zwickau.de/spr/studium/languages-and-business-administration-ba/auslandsjahr/studiensemester/partnerhochschulen/#c1342</a:t>
            </a:r>
            <a:r>
              <a:rPr b="0"/>
              <a:t> |Internationalität: Weltoffene Hochschule, viele ausländische Studierende, Kulturaustausch</a:t>
            </a:r>
            <a:endParaRPr b="0"/>
          </a:p>
          <a:p>
            <a:pPr marL="342900" indent="-342900">
              <a:lnSpc>
                <a:spcPct val="107000"/>
              </a:lnSpc>
              <a:buSzPct val="100000"/>
              <a:buFont typeface="Arial"/>
              <a:buChar char="-"/>
              <a:tabLst>
                <a:tab pos="457200" algn="l"/>
              </a:tabLst>
              <a:defRPr b="1"/>
            </a:pPr>
            <a:r>
              <a:t>Effiziente Studienorganisation </a:t>
            </a:r>
            <a:r>
              <a:rPr b="0"/>
              <a:t>| Stundenplan zu Beginn des Semesters festgelegt, alle Vorlesungen, Seminare, Praktika für ein Semester können belegt werden – keine Überbelegung, Zeiten: Mo-Fr – 7:30 – meist max. 16:50 Uhr, Regelstudienzeit kann eingehalten werden</a:t>
            </a:r>
            <a:endParaRPr b="0"/>
          </a:p>
          <a:p>
            <a:pPr marL="342900" indent="-342900">
              <a:lnSpc>
                <a:spcPct val="107000"/>
              </a:lnSpc>
              <a:buSzPct val="100000"/>
              <a:buFont typeface="Arial"/>
              <a:buChar char="-"/>
              <a:tabLst>
                <a:tab pos="457200" algn="l"/>
              </a:tabLst>
              <a:defRPr b="1"/>
            </a:pPr>
            <a:r>
              <a:t>NC-freie Studiengänge </a:t>
            </a:r>
            <a:r>
              <a:rPr b="0"/>
              <a:t>| Studiengangsvoraussetzung ist Fachhochschulreife – Abschlussnote nicht relevant, Bewerbung = Einschreibung, </a:t>
            </a:r>
            <a:endParaRPr b="0"/>
          </a:p>
          <a:p>
            <a:pPr marL="342900" indent="-342900">
              <a:lnSpc>
                <a:spcPct val="107000"/>
              </a:lnSpc>
              <a:buSzPct val="100000"/>
              <a:buFont typeface="Arial"/>
              <a:buChar char="-"/>
              <a:tabLst>
                <a:tab pos="457200" algn="l"/>
              </a:tabLst>
              <a:defRPr b="1"/>
            </a:pPr>
            <a:r>
              <a:t>Sachsenweites Semesterticket </a:t>
            </a:r>
            <a:r>
              <a:rPr b="0"/>
              <a:t>| inbegriffen in Semesterbeitrag (ca. 270 Euro pro Halbjahr), Nahverkehr in Sachsen und Stadtverkehr Zwickau, zwischen Campusteilen in Zwickau mit 13min Fahrt</a:t>
            </a:r>
            <a:endParaRPr b="0"/>
          </a:p>
          <a:p>
            <a:pPr marL="342900" indent="-342900">
              <a:lnSpc>
                <a:spcPct val="107000"/>
              </a:lnSpc>
              <a:buSzPct val="100000"/>
              <a:buFont typeface="Arial"/>
              <a:buChar char="-"/>
              <a:tabLst>
                <a:tab pos="457200" algn="l"/>
              </a:tabLst>
              <a:defRPr b="1"/>
            </a:pPr>
            <a:r>
              <a:t>Moderne Labore </a:t>
            </a:r>
            <a:r>
              <a:rPr b="0"/>
              <a:t>| Neubau Hochtechnologiezentrum für Labore und Forschungseinrichtungen, Neubau Technikum für Institut Textil und Ledertechnik, Labor und Seminarflächen</a:t>
            </a:r>
            <a:endParaRPr b="0"/>
          </a:p>
          <a:p>
            <a:pPr marL="342900" indent="-342900">
              <a:lnSpc>
                <a:spcPct val="107000"/>
              </a:lnSpc>
              <a:spcBef>
                <a:spcPts val="800"/>
              </a:spcBef>
              <a:buSzPct val="100000"/>
              <a:buFont typeface="Arial"/>
              <a:buChar char="-"/>
              <a:tabLst>
                <a:tab pos="457200" algn="l"/>
              </a:tabLst>
              <a:defRPr b="1">
                <a:solidFill>
                  <a:srgbClr val="0A2651"/>
                </a:solidFill>
              </a:defRPr>
            </a:pPr>
            <a:r>
              <a:t>Enge Kooperation mit Unternehmen der Region </a:t>
            </a:r>
            <a:r>
              <a:rPr b="0"/>
              <a:t>(Stipendien</a:t>
            </a:r>
            <a:r>
              <a:rPr b="0">
                <a:solidFill>
                  <a:srgbClr val="000000"/>
                </a:solidFill>
              </a:rPr>
              <a:t> | Praktika | Werksstudenten | Abschlussarbeiten | Forschungsprojekte) </a:t>
            </a:r>
            <a:endParaRPr b="0">
              <a:solidFill>
                <a:srgbClr val="000000"/>
              </a:solidFill>
            </a:endParaRPr>
          </a:p>
          <a:p>
            <a:pPr marL="342900" indent="-342900">
              <a:lnSpc>
                <a:spcPct val="107000"/>
              </a:lnSpc>
              <a:spcBef>
                <a:spcPts val="800"/>
              </a:spcBef>
              <a:buSzPct val="100000"/>
              <a:buFont typeface="Arial"/>
              <a:buChar char="-"/>
              <a:tabLst>
                <a:tab pos="457200" algn="l"/>
              </a:tabLst>
            </a:pP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3000 Studierende | Wie ist das Betreuungsverhältnis Studierende : Professoren | 1:20</a:t>
            </a:r>
          </a:p>
          <a:p>
            <a:pPr marL="342900" indent="-342900">
              <a:lnSpc>
                <a:spcPct val="107000"/>
              </a:lnSpc>
              <a:spcBef>
                <a:spcPts val="800"/>
              </a:spcBef>
              <a:buSzPct val="100000"/>
              <a:buFont typeface="Arial"/>
              <a:buChar char="-"/>
              <a:tabLst>
                <a:tab pos="457200" algn="l"/>
              </a:tabLst>
            </a:pPr>
            <a:r>
              <a:t>Was bedeutet NC-freie Studiengänge? | Durchschnittsnote Abitur | Bewerbung = Zulassung zum Studium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marL="342900" indent="-342900">
              <a:lnSpc>
                <a:spcPct val="107000"/>
              </a:lnSpc>
              <a:spcBef>
                <a:spcPts val="800"/>
              </a:spcBef>
              <a:buSzPct val="100000"/>
              <a:buFont typeface="Arial"/>
              <a:buChar char="-"/>
              <a:tabLst>
                <a:tab pos="457200" algn="l"/>
              </a:tabLst>
            </a:pPr>
            <a:r>
              <a:t>HAW - Hochschule für angewandte Wissenschaften – theoretische Grundlagen in die Praxis überführen und dadurch praxisnah studieren – „University of Applied Science“</a:t>
            </a:r>
          </a:p>
          <a:p>
            <a:pPr marL="342900" indent="-342900">
              <a:lnSpc>
                <a:spcPct val="107000"/>
              </a:lnSpc>
              <a:spcBef>
                <a:spcPts val="800"/>
              </a:spcBef>
              <a:buSzPct val="100000"/>
              <a:buFont typeface="Arial"/>
              <a:buChar char="-"/>
              <a:tabLst>
                <a:tab pos="457200" algn="l"/>
              </a:tabLst>
            </a:pPr>
            <a:r>
              <a:t>Unterscheidung Fachhochschule und Universität – Stichwort: Praxisorientierung</a:t>
            </a:r>
          </a:p>
          <a:p>
            <a:pPr marL="342900" indent="-342900">
              <a:lnSpc>
                <a:spcPct val="107000"/>
              </a:lnSpc>
              <a:spcBef>
                <a:spcPts val="800"/>
              </a:spcBef>
              <a:buSzPct val="100000"/>
              <a:buFont typeface="Arial"/>
              <a:buChar char="-"/>
              <a:tabLst>
                <a:tab pos="457200" algn="l"/>
              </a:tabLst>
            </a:pPr>
            <a:r>
              <a:t>RUND 3000 Studierende, viele internationale Studierende in allen Studienbereichen</a:t>
            </a:r>
          </a:p>
          <a:p>
            <a:pPr marL="342900" indent="-342900">
              <a:lnSpc>
                <a:spcPct val="107000"/>
              </a:lnSpc>
              <a:spcBef>
                <a:spcPts val="800"/>
              </a:spcBef>
              <a:buSzPct val="100000"/>
              <a:buFont typeface="Arial"/>
              <a:buChar char="-"/>
              <a:tabLst>
                <a:tab pos="457200" algn="l"/>
              </a:tabLst>
            </a:pPr>
            <a:r>
              <a:t>Vergleich zu anderen Hochschulen / Unis, z.B. TU DD 30.000</a:t>
            </a:r>
          </a:p>
          <a:p>
            <a:pPr marL="342900" indent="-342900">
              <a:lnSpc>
                <a:spcPct val="107000"/>
              </a:lnSpc>
              <a:spcBef>
                <a:spcPts val="800"/>
              </a:spcBef>
              <a:buSzPct val="100000"/>
              <a:buFont typeface="Arial"/>
              <a:buChar char="-"/>
              <a:tabLst>
                <a:tab pos="457200" algn="l"/>
              </a:tabLst>
            </a:pPr>
            <a:r>
              <a:t>Weiter wachsendes Studiengangsportfolio – 62 Studiengänge </a:t>
            </a:r>
          </a:p>
          <a:p>
            <a:pPr marL="342900" indent="-342900">
              <a:lnSpc>
                <a:spcPct val="107000"/>
              </a:lnSpc>
              <a:spcBef>
                <a:spcPts val="800"/>
              </a:spcBef>
              <a:buSzPct val="100000"/>
              <a:buFont typeface="Arial"/>
              <a:buChar char="-"/>
              <a:tabLst>
                <a:tab pos="457200" algn="l"/>
              </a:tabLst>
            </a:pPr>
            <a:r>
              <a:t>Derzeit 4 Standorte | Hauptstandort mit 90% der Studiengänge in Zwickau | Zwei Campus – Innenstadt/Scheffelstraße, Schneeberg – AKS, noch Reichenbach – Institut Leder und Textiltechnik, Markneukirchen (Frage: Wofür ist dieser Standort bekannt?) – Musikinstrumentenbau für Streich-/Zupfinstrumente</a:t>
            </a:r>
          </a:p>
          <a:p>
            <a:pPr marL="342900" indent="-342900">
              <a:lnSpc>
                <a:spcPct val="107000"/>
              </a:lnSpc>
              <a:spcBef>
                <a:spcPts val="800"/>
              </a:spcBef>
              <a:buSzPct val="100000"/>
              <a:buFont typeface="Arial"/>
              <a:buChar char="-"/>
              <a:tabLst>
                <a:tab pos="457200" algn="l"/>
              </a:tabLst>
            </a:pPr>
          </a:p>
          <a:p>
            <a:pPr marL="342900" indent="-342900">
              <a:lnSpc>
                <a:spcPct val="107000"/>
              </a:lnSpc>
              <a:spcBef>
                <a:spcPts val="800"/>
              </a:spcBef>
              <a:buSzPct val="100000"/>
              <a:buFont typeface="Arial"/>
              <a:buChar char="-"/>
              <a:tabLst>
                <a:tab pos="457200" algn="l"/>
              </a:tabLst>
            </a:pPr>
          </a:p>
          <a:p>
            <a:pPr>
              <a:lnSpc>
                <a:spcPct val="107000"/>
              </a:lnSpc>
              <a:spcBef>
                <a:spcPts val="800"/>
              </a:spcBef>
            </a:pPr>
            <a:r>
              <a:t>Einbezug SuS:</a:t>
            </a:r>
          </a:p>
          <a:p>
            <a:pPr marL="342900" indent="-342900">
              <a:lnSpc>
                <a:spcPct val="107000"/>
              </a:lnSpc>
              <a:buSzPct val="100000"/>
              <a:buFont typeface="Arial"/>
              <a:buChar char="-"/>
              <a:tabLst>
                <a:tab pos="457200" algn="l"/>
              </a:tabLst>
            </a:pPr>
            <a:r>
              <a:t>Warum sind wir „Hochschule für Mobilität“?</a:t>
            </a:r>
          </a:p>
          <a:p>
            <a:pPr marL="342900" indent="-342900">
              <a:lnSpc>
                <a:spcPct val="107000"/>
              </a:lnSpc>
              <a:spcBef>
                <a:spcPts val="800"/>
              </a:spcBef>
              <a:buSzPct val="100000"/>
              <a:buFont typeface="Arial"/>
              <a:buChar char="-"/>
              <a:tabLst>
                <a:tab pos="457200" algn="l"/>
              </a:tabLst>
            </a:pPr>
            <a:r>
              <a:t>Idee – Foto von CampusTour mit #WHZ auf Insta posten</a:t>
            </a:r>
          </a:p>
          <a:p>
            <a:pPr marL="342900" indent="-342900">
              <a:lnSpc>
                <a:spcPct val="107000"/>
              </a:lnSpc>
              <a:buSzPct val="100000"/>
              <a:buFont typeface="Arial"/>
              <a:buChar char="-"/>
              <a:tabLst>
                <a:tab pos="457200" algn="l"/>
              </a:tabLst>
            </a:pPr>
            <a:r>
              <a:t>Wie viele Studiengänge werden in Deutschland angeboten? Schätzung | 20.000 </a:t>
            </a:r>
          </a:p>
          <a:p>
            <a:pPr marL="342900" indent="-342900">
              <a:lnSpc>
                <a:spcPct val="107000"/>
              </a:lnSpc>
              <a:buSzPct val="100000"/>
              <a:buFont typeface="Arial"/>
              <a:buChar char="-"/>
              <a:tabLst>
                <a:tab pos="457200" algn="l"/>
              </a:tabLst>
            </a:pPr>
            <a:r>
              <a:t>Wisst ihr wie viele Studierende in etwa an der TU Dresden studieren? | 30.500 Studierende</a:t>
            </a:r>
          </a:p>
          <a:p>
            <a:pPr marL="342900" indent="-342900">
              <a:lnSpc>
                <a:spcPct val="107000"/>
              </a:lnSpc>
              <a:buSzPct val="100000"/>
              <a:buFont typeface="Arial"/>
              <a:buChar char="-"/>
              <a:tabLst>
                <a:tab pos="457200" algn="l"/>
              </a:tabLst>
            </a:pPr>
            <a:r>
              <a:t>Mit welcher Abschlussart könnt ihr nach dem Abitur starten? | Bachelor, Diplom</a:t>
            </a:r>
          </a:p>
          <a:p>
            <a:pPr marL="342900" indent="-342900">
              <a:lnSpc>
                <a:spcPct val="107000"/>
              </a:lnSpc>
              <a:spcBef>
                <a:spcPts val="800"/>
              </a:spcBef>
              <a:buSzPct val="100000"/>
              <a:buFont typeface="Arial"/>
              <a:buChar char="-"/>
              <a:tabLst>
                <a:tab pos="457200" algn="l"/>
              </a:tabLst>
            </a:pPr>
            <a:r>
              <a:t>Wofür ist Markneukirchen bekannt? | Instrumentenbau – Welche? | Streich- und Zupfinstrumente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marL="342900" indent="-342900">
              <a:lnSpc>
                <a:spcPct val="107000"/>
              </a:lnSpc>
              <a:spcBef>
                <a:spcPts val="800"/>
              </a:spcBef>
              <a:buSzPct val="100000"/>
              <a:buFont typeface="Arial"/>
              <a:buChar char="-"/>
              <a:tabLst>
                <a:tab pos="457200" algn="l"/>
              </a:tabLst>
            </a:pPr>
            <a:r>
              <a:t>HAW - Hochschule für angewandte Wissenschaften – theoretische Grundlagen in die Praxis überführen und dadurch praxisnah studieren – „University of Applied Science“</a:t>
            </a:r>
          </a:p>
          <a:p>
            <a:pPr marL="342900" indent="-342900">
              <a:lnSpc>
                <a:spcPct val="107000"/>
              </a:lnSpc>
              <a:spcBef>
                <a:spcPts val="800"/>
              </a:spcBef>
              <a:buSzPct val="100000"/>
              <a:buFont typeface="Arial"/>
              <a:buChar char="-"/>
              <a:tabLst>
                <a:tab pos="457200" algn="l"/>
              </a:tabLst>
            </a:pPr>
            <a:r>
              <a:t>Unterscheidung Fachhochschule und Universität – Stichwort: Praxisorientierung</a:t>
            </a:r>
          </a:p>
          <a:p>
            <a:pPr marL="342900" indent="-342900">
              <a:lnSpc>
                <a:spcPct val="107000"/>
              </a:lnSpc>
              <a:spcBef>
                <a:spcPts val="800"/>
              </a:spcBef>
              <a:buSzPct val="100000"/>
              <a:buFont typeface="Arial"/>
              <a:buChar char="-"/>
              <a:tabLst>
                <a:tab pos="457200" algn="l"/>
              </a:tabLst>
            </a:pPr>
            <a:r>
              <a:t>RUND 3000 Studierende, viele internationale Studierende in allen Studienbereichen</a:t>
            </a:r>
          </a:p>
          <a:p>
            <a:pPr marL="342900" indent="-342900">
              <a:lnSpc>
                <a:spcPct val="107000"/>
              </a:lnSpc>
              <a:spcBef>
                <a:spcPts val="800"/>
              </a:spcBef>
              <a:buSzPct val="100000"/>
              <a:buFont typeface="Arial"/>
              <a:buChar char="-"/>
              <a:tabLst>
                <a:tab pos="457200" algn="l"/>
              </a:tabLst>
            </a:pPr>
            <a:r>
              <a:t>Vergleich zu anderen Hochschulen / Unis, z.B. TU DD 30.000</a:t>
            </a:r>
          </a:p>
          <a:p>
            <a:pPr marL="342900" indent="-342900">
              <a:lnSpc>
                <a:spcPct val="107000"/>
              </a:lnSpc>
              <a:spcBef>
                <a:spcPts val="800"/>
              </a:spcBef>
              <a:buSzPct val="100000"/>
              <a:buFont typeface="Arial"/>
              <a:buChar char="-"/>
              <a:tabLst>
                <a:tab pos="457200" algn="l"/>
              </a:tabLst>
            </a:pPr>
            <a:r>
              <a:t>Weiter wachsendes Studiengangsportfolio – 62 Studiengänge </a:t>
            </a:r>
          </a:p>
          <a:p>
            <a:pPr marL="342900" indent="-342900">
              <a:lnSpc>
                <a:spcPct val="107000"/>
              </a:lnSpc>
              <a:spcBef>
                <a:spcPts val="800"/>
              </a:spcBef>
              <a:buSzPct val="100000"/>
              <a:buFont typeface="Arial"/>
              <a:buChar char="-"/>
              <a:tabLst>
                <a:tab pos="457200" algn="l"/>
              </a:tabLst>
            </a:pPr>
            <a:r>
              <a:t>Derzeit 4 Standorte | Hauptstandort mit 90% der Studiengänge in Zwickau | Zwei Campus – Innenstadt/Scheffelstraße, Schneeberg – AKS, noch Reichenbach – Institut Leder und Textiltechnik, Markneukirchen (Frage: Wofür ist dieser Standort bekannt?) – Musikinstrumentenbau für Streich-/Zupfinstrumente</a:t>
            </a:r>
          </a:p>
          <a:p>
            <a:pPr marL="342900" indent="-342900">
              <a:lnSpc>
                <a:spcPct val="107000"/>
              </a:lnSpc>
              <a:spcBef>
                <a:spcPts val="800"/>
              </a:spcBef>
              <a:buSzPct val="100000"/>
              <a:buFont typeface="Arial"/>
              <a:buChar char="-"/>
              <a:tabLst>
                <a:tab pos="457200" algn="l"/>
              </a:tabLst>
            </a:pPr>
          </a:p>
          <a:p>
            <a:pPr marL="342900" indent="-342900">
              <a:lnSpc>
                <a:spcPct val="107000"/>
              </a:lnSpc>
              <a:spcBef>
                <a:spcPts val="800"/>
              </a:spcBef>
              <a:buSzPct val="100000"/>
              <a:buFont typeface="Arial"/>
              <a:buChar char="-"/>
              <a:tabLst>
                <a:tab pos="457200" algn="l"/>
              </a:tabLst>
            </a:pPr>
          </a:p>
          <a:p>
            <a:pPr>
              <a:lnSpc>
                <a:spcPct val="107000"/>
              </a:lnSpc>
              <a:spcBef>
                <a:spcPts val="800"/>
              </a:spcBef>
            </a:pPr>
            <a:r>
              <a:t>Einbezug SuS:</a:t>
            </a:r>
          </a:p>
          <a:p>
            <a:pPr marL="342900" indent="-342900">
              <a:lnSpc>
                <a:spcPct val="107000"/>
              </a:lnSpc>
              <a:buSzPct val="100000"/>
              <a:buFont typeface="Arial"/>
              <a:buChar char="-"/>
              <a:tabLst>
                <a:tab pos="457200" algn="l"/>
              </a:tabLst>
            </a:pPr>
            <a:r>
              <a:t>Warum sind wir „Hochschule für Mobilität“?</a:t>
            </a:r>
          </a:p>
          <a:p>
            <a:pPr marL="342900" indent="-342900">
              <a:lnSpc>
                <a:spcPct val="107000"/>
              </a:lnSpc>
              <a:spcBef>
                <a:spcPts val="800"/>
              </a:spcBef>
              <a:buSzPct val="100000"/>
              <a:buFont typeface="Arial"/>
              <a:buChar char="-"/>
              <a:tabLst>
                <a:tab pos="457200" algn="l"/>
              </a:tabLst>
            </a:pPr>
            <a:r>
              <a:t>Idee – Foto von CampusTour mit #WHZ auf Insta posten</a:t>
            </a:r>
          </a:p>
          <a:p>
            <a:pPr marL="342900" indent="-342900">
              <a:lnSpc>
                <a:spcPct val="107000"/>
              </a:lnSpc>
              <a:buSzPct val="100000"/>
              <a:buFont typeface="Arial"/>
              <a:buChar char="-"/>
              <a:tabLst>
                <a:tab pos="457200" algn="l"/>
              </a:tabLst>
            </a:pPr>
            <a:r>
              <a:t>Wie viele Studiengänge werden in Deutschland angeboten? Schätzung | 20.000 </a:t>
            </a:r>
          </a:p>
          <a:p>
            <a:pPr marL="342900" indent="-342900">
              <a:lnSpc>
                <a:spcPct val="107000"/>
              </a:lnSpc>
              <a:buSzPct val="100000"/>
              <a:buFont typeface="Arial"/>
              <a:buChar char="-"/>
              <a:tabLst>
                <a:tab pos="457200" algn="l"/>
              </a:tabLst>
            </a:pPr>
            <a:r>
              <a:t>Wisst ihr wie viele Studierende in etwa an der TU Dresden studieren? | 30.500 Studierende</a:t>
            </a:r>
          </a:p>
          <a:p>
            <a:pPr marL="342900" indent="-342900">
              <a:lnSpc>
                <a:spcPct val="107000"/>
              </a:lnSpc>
              <a:buSzPct val="100000"/>
              <a:buFont typeface="Arial"/>
              <a:buChar char="-"/>
              <a:tabLst>
                <a:tab pos="457200" algn="l"/>
              </a:tabLst>
            </a:pPr>
            <a:r>
              <a:t>Mit welcher Abschlussart könnt ihr nach dem Abitur starten? | Bachelor, Diplom</a:t>
            </a:r>
          </a:p>
          <a:p>
            <a:pPr marL="342900" indent="-342900">
              <a:lnSpc>
                <a:spcPct val="107000"/>
              </a:lnSpc>
              <a:spcBef>
                <a:spcPts val="800"/>
              </a:spcBef>
              <a:buSzPct val="100000"/>
              <a:buFont typeface="Arial"/>
              <a:buChar char="-"/>
              <a:tabLst>
                <a:tab pos="457200" algn="l"/>
              </a:tabLst>
            </a:pPr>
            <a:r>
              <a:t>Wofür ist Markneukirchen bekannt? | Instrumentenbau – Welche? | Streich- und Zupfinstrumente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defRPr b="1"/>
            </a:pPr>
            <a:r>
              <a:t>Hoher Praxisanteil </a:t>
            </a:r>
            <a:r>
              <a:rPr b="0"/>
              <a:t>| HAW | Vorlesungsinhalte werden in die Praxis – Praktikum, Seminare, Laborversuche überführt| während des Studiums ist ein Praxissemester vorgesehen</a:t>
            </a:r>
            <a:endParaRPr b="0"/>
          </a:p>
          <a:p>
            <a:pPr marL="342900" indent="-342900">
              <a:lnSpc>
                <a:spcPct val="107000"/>
              </a:lnSpc>
              <a:buSzPct val="100000"/>
              <a:buFont typeface="Arial"/>
              <a:buChar char="-"/>
              <a:tabLst>
                <a:tab pos="457200" algn="l"/>
              </a:tabLst>
              <a:defRPr b="1"/>
            </a:pPr>
            <a:r>
              <a:t>150 Partner-Unis weltweit </a:t>
            </a:r>
            <a:r>
              <a:rPr b="0"/>
              <a:t>| Möglichkeit für ein Semester im Ausland zu studieren, Kontakte der WHZ nutzen, um Organisationsaufwand zu sparen, in Studiengängen mit sprachlicher Ausbildung bzw. internationaler Ausrichtung – Auslandssemester vorgesehen, Vorteil: keine Studiengebühren im Ausland | </a:t>
            </a:r>
            <a:r>
              <a:rPr b="0" u="sng">
                <a:solidFill>
                  <a:srgbClr val="949494"/>
                </a:solidFill>
                <a:uFill>
                  <a:solidFill>
                    <a:srgbClr val="949494"/>
                  </a:solidFill>
                </a:uFill>
                <a:hlinkClick r:id="rId3" invalidUrl="" action="" tgtFrame="" tooltip="" history="1" highlightClick="0" endSnd="0"/>
              </a:rPr>
              <a:t>https://www.fh-zwickau.de/spr/studium/languages-and-business-administration-ba/auslandsjahr/studiensemester/partnerhochschulen/#c1342</a:t>
            </a:r>
            <a:r>
              <a:rPr b="0"/>
              <a:t> |Internationalität: Weltoffene Hochschule, viele ausländische Studierende, Kulturaustausch</a:t>
            </a:r>
            <a:endParaRPr b="0"/>
          </a:p>
          <a:p>
            <a:pPr marL="342900" indent="-342900">
              <a:lnSpc>
                <a:spcPct val="107000"/>
              </a:lnSpc>
              <a:buSzPct val="100000"/>
              <a:buFont typeface="Arial"/>
              <a:buChar char="-"/>
              <a:tabLst>
                <a:tab pos="457200" algn="l"/>
              </a:tabLst>
              <a:defRPr b="1"/>
            </a:pPr>
            <a:r>
              <a:t>Effiziente Studienorganisation </a:t>
            </a:r>
            <a:r>
              <a:rPr b="0"/>
              <a:t>| Stundenplan zu Beginn des Semesters festgelegt, alle Vorlesungen, Seminare, Praktika für ein Semester können belegt werden – keine Überbelegung, Zeiten: Mo-Fr – 7:30 – meist max. 16:50 Uhr, Regelstudienzeit kann eingehalten werden</a:t>
            </a:r>
            <a:endParaRPr b="0"/>
          </a:p>
          <a:p>
            <a:pPr marL="342900" indent="-342900">
              <a:lnSpc>
                <a:spcPct val="107000"/>
              </a:lnSpc>
              <a:buSzPct val="100000"/>
              <a:buFont typeface="Arial"/>
              <a:buChar char="-"/>
              <a:tabLst>
                <a:tab pos="457200" algn="l"/>
              </a:tabLst>
              <a:defRPr b="1"/>
            </a:pPr>
            <a:r>
              <a:t>NC-freie Studiengänge </a:t>
            </a:r>
            <a:r>
              <a:rPr b="0"/>
              <a:t>| Studiengangsvoraussetzung ist Fachhochschulreife – Abschlussnote nicht relevant, Bewerbung = Einschreibung, </a:t>
            </a:r>
            <a:endParaRPr b="0"/>
          </a:p>
          <a:p>
            <a:pPr marL="342900" indent="-342900">
              <a:lnSpc>
                <a:spcPct val="107000"/>
              </a:lnSpc>
              <a:buSzPct val="100000"/>
              <a:buFont typeface="Arial"/>
              <a:buChar char="-"/>
              <a:tabLst>
                <a:tab pos="457200" algn="l"/>
              </a:tabLst>
              <a:defRPr b="1"/>
            </a:pPr>
            <a:r>
              <a:t>Sachsenweites Semesterticket </a:t>
            </a:r>
            <a:r>
              <a:rPr b="0"/>
              <a:t>| inbegriffen in Semesterbeitrag (ca. 270 Euro pro Halbjahr), Nahverkehr in Sachsen und Stadtverkehr Zwickau, zwischen Campusteilen in Zwickau mit 13min Fahrt</a:t>
            </a:r>
            <a:endParaRPr b="0"/>
          </a:p>
          <a:p>
            <a:pPr marL="342900" indent="-342900">
              <a:lnSpc>
                <a:spcPct val="107000"/>
              </a:lnSpc>
              <a:buSzPct val="100000"/>
              <a:buFont typeface="Arial"/>
              <a:buChar char="-"/>
              <a:tabLst>
                <a:tab pos="457200" algn="l"/>
              </a:tabLst>
              <a:defRPr b="1"/>
            </a:pPr>
            <a:r>
              <a:t>Moderne Labore </a:t>
            </a:r>
            <a:r>
              <a:rPr b="0"/>
              <a:t>| Neubau Hochtechnologiezentrum für Labore und Forschungseinrichtungen, Neubau Technikum für Institut Textil und Ledertechnik, Labor und Seminarflächen</a:t>
            </a:r>
            <a:endParaRPr b="0"/>
          </a:p>
          <a:p>
            <a:pPr marL="342900" indent="-342900">
              <a:lnSpc>
                <a:spcPct val="107000"/>
              </a:lnSpc>
              <a:spcBef>
                <a:spcPts val="800"/>
              </a:spcBef>
              <a:buSzPct val="100000"/>
              <a:buFont typeface="Arial"/>
              <a:buChar char="-"/>
              <a:tabLst>
                <a:tab pos="457200" algn="l"/>
              </a:tabLst>
              <a:defRPr b="1">
                <a:solidFill>
                  <a:srgbClr val="0A2651"/>
                </a:solidFill>
              </a:defRPr>
            </a:pPr>
            <a:r>
              <a:t>Enge Kooperation mit Unternehmen der Region </a:t>
            </a:r>
            <a:r>
              <a:rPr b="0"/>
              <a:t>(Stipendien</a:t>
            </a:r>
            <a:r>
              <a:rPr b="0">
                <a:solidFill>
                  <a:srgbClr val="000000"/>
                </a:solidFill>
              </a:rPr>
              <a:t> | Praktika | Werksstudenten | Abschlussarbeiten | Forschungsprojekte) </a:t>
            </a:r>
            <a:endParaRPr b="0">
              <a:solidFill>
                <a:srgbClr val="000000"/>
              </a:solidFill>
            </a:endParaRPr>
          </a:p>
          <a:p>
            <a:pPr marL="342900" indent="-342900">
              <a:lnSpc>
                <a:spcPct val="107000"/>
              </a:lnSpc>
              <a:spcBef>
                <a:spcPts val="800"/>
              </a:spcBef>
              <a:buSzPct val="100000"/>
              <a:buFont typeface="Arial"/>
              <a:buChar char="-"/>
              <a:tabLst>
                <a:tab pos="457200" algn="l"/>
              </a:tabLst>
            </a:pP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3000 Studierende | Wie ist das Betreuungsverhältnis Studierende : Professoren | 1:20</a:t>
            </a:r>
          </a:p>
          <a:p>
            <a:pPr marL="342900" indent="-342900">
              <a:lnSpc>
                <a:spcPct val="107000"/>
              </a:lnSpc>
              <a:spcBef>
                <a:spcPts val="800"/>
              </a:spcBef>
              <a:buSzPct val="100000"/>
              <a:buFont typeface="Arial"/>
              <a:buChar char="-"/>
              <a:tabLst>
                <a:tab pos="457200" algn="l"/>
              </a:tabLst>
            </a:pPr>
            <a:r>
              <a:t>Was bedeutet NC-freie Studiengänge? | Durchschnittsnote Abitur | Bewerbung = Zulassung zum Studium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lnSpc>
                <a:spcPct val="107000"/>
              </a:lnSpc>
              <a:spcBef>
                <a:spcPts val="800"/>
              </a:spcBef>
              <a:defRPr b="1"/>
            </a:pPr>
            <a:r>
              <a:t>Inhalt:</a:t>
            </a:r>
          </a:p>
          <a:p>
            <a:pPr marL="342900" indent="-342900">
              <a:lnSpc>
                <a:spcPct val="107000"/>
              </a:lnSpc>
              <a:buSzPct val="100000"/>
              <a:buFont typeface="Arial"/>
              <a:buChar char="-"/>
              <a:tabLst>
                <a:tab pos="457200" algn="l"/>
              </a:tabLst>
            </a:pPr>
            <a:r>
              <a:t>5 Studienbereiche mit 8 Fakultäten - Gruppe von zusammengehörigen Wissenschaften</a:t>
            </a:r>
          </a:p>
          <a:p>
            <a:pPr marL="342900" indent="-342900">
              <a:lnSpc>
                <a:spcPct val="107000"/>
              </a:lnSpc>
              <a:buSzPct val="100000"/>
              <a:buFont typeface="Arial"/>
              <a:buChar char="-"/>
              <a:tabLst>
                <a:tab pos="457200" algn="l"/>
              </a:tabLst>
            </a:pPr>
            <a:r>
              <a:t>Technik – Elektrotechnik, Kraftfahzeugtechnik, Automobil- und Maschinenbau, Physikalische Technik und Informatik</a:t>
            </a:r>
          </a:p>
          <a:p>
            <a:pPr marL="342900" indent="-342900">
              <a:lnSpc>
                <a:spcPct val="107000"/>
              </a:lnSpc>
              <a:buSzPct val="100000"/>
              <a:buFont typeface="Arial"/>
              <a:buChar char="-"/>
              <a:tabLst>
                <a:tab pos="457200" algn="l"/>
              </a:tabLst>
            </a:pPr>
            <a:r>
              <a:t>Wirtschaft – Wirtschaftswissenschaften – Manangement/Verwaltung, Verbindung auch mit Sprachen, Soziales, Gesundheit und Technik </a:t>
            </a:r>
          </a:p>
          <a:p>
            <a:pPr marL="342900" indent="-342900">
              <a:lnSpc>
                <a:spcPct val="107000"/>
              </a:lnSpc>
              <a:buSzPct val="100000"/>
              <a:buFont typeface="Arial"/>
              <a:buChar char="-"/>
              <a:tabLst>
                <a:tab pos="457200" algn="l"/>
              </a:tabLst>
            </a:pPr>
            <a:r>
              <a:t>Gesundheit – Fakultät Gesundheits- und Pflegewissenschaften, auch Qualifizierungsangebote für Berufstätige</a:t>
            </a:r>
          </a:p>
          <a:p>
            <a:pPr marL="342900" indent="-342900">
              <a:lnSpc>
                <a:spcPct val="107000"/>
              </a:lnSpc>
              <a:buSzPct val="100000"/>
              <a:buFont typeface="Arial"/>
              <a:buChar char="-"/>
              <a:tabLst>
                <a:tab pos="457200" algn="l"/>
              </a:tabLst>
            </a:pPr>
            <a:r>
              <a:t>Sprachen – Richtungen: Spanisch/Portugiesisch, Chinesisch, (Französisch), Besonderheit: Gebärdensprachdolmetschen</a:t>
            </a:r>
          </a:p>
          <a:p>
            <a:pPr marL="342900" indent="-342900">
              <a:lnSpc>
                <a:spcPct val="107000"/>
              </a:lnSpc>
              <a:buSzPct val="100000"/>
              <a:buFont typeface="Arial"/>
              <a:buChar char="-"/>
              <a:tabLst>
                <a:tab pos="457200" algn="l"/>
              </a:tabLst>
            </a:pPr>
            <a:r>
              <a:t>Angewandte Kunst – Studiengang Gestaltung mit Holzdesign, Modedesign oder Textildesign | Umgangssprachlich Design NICHT Kunst</a:t>
            </a:r>
          </a:p>
          <a:p>
            <a:pPr>
              <a:lnSpc>
                <a:spcPct val="107000"/>
              </a:lnSpc>
              <a:spcBef>
                <a:spcPts val="800"/>
              </a:spcBef>
              <a:defRPr b="1"/>
            </a:pPr>
            <a:r>
              <a:t>Einbezug SuS:</a:t>
            </a:r>
          </a:p>
          <a:p>
            <a:pPr marL="342900" indent="-342900">
              <a:lnSpc>
                <a:spcPct val="107000"/>
              </a:lnSpc>
              <a:buSzPct val="100000"/>
              <a:buFont typeface="Arial"/>
              <a:buChar char="-"/>
              <a:tabLst>
                <a:tab pos="457200" algn="l"/>
              </a:tabLst>
            </a:pPr>
            <a:r>
              <a:t>Für welchen Studienbereich interessierst du dich? | Handzeichen | Informationen für Interessenbereich einholen, um die richtige Wahl Studiengangswahl zu treffen</a:t>
            </a:r>
          </a:p>
          <a:p>
            <a:pPr marL="342900" indent="-342900">
              <a:lnSpc>
                <a:spcPct val="107000"/>
              </a:lnSpc>
              <a:spcBef>
                <a:spcPts val="800"/>
              </a:spcBef>
              <a:buSzPct val="100000"/>
              <a:buFont typeface="Arial"/>
              <a:buChar char="-"/>
              <a:tabLst>
                <a:tab pos="457200" algn="l"/>
              </a:tabLst>
            </a:pPr>
            <a:r>
              <a:t>Blick auf das Programm – Welcher Bereich wird näher betrachtet?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rtfolie_Bild_Looping">
    <p:spTree>
      <p:nvGrpSpPr>
        <p:cNvPr id="1" name=""/>
        <p:cNvGrpSpPr/>
        <p:nvPr/>
      </p:nvGrpSpPr>
      <p:grpSpPr>
        <a:xfrm>
          <a:off x="0" y="0"/>
          <a:ext cx="0" cy="0"/>
          <a:chOff x="0" y="0"/>
          <a:chExt cx="0" cy="0"/>
        </a:xfrm>
      </p:grpSpPr>
      <p:sp>
        <p:nvSpPr>
          <p:cNvPr id="15" name="Body Level One…"/>
          <p:cNvSpPr txBox="1"/>
          <p:nvPr>
            <p:ph type="body" sz="quarter" idx="1" hasCustomPrompt="1"/>
          </p:nvPr>
        </p:nvSpPr>
        <p:spPr>
          <a:prstGeom prst="rect">
            <a:avLst/>
          </a:prstGeom>
        </p:spPr>
        <p:txBody>
          <a:bodyPr/>
          <a:lstStyle/>
          <a:p>
            <a:pPr/>
            <a:r>
              <a:t>Titel der Präsentation </a:t>
            </a:r>
          </a:p>
          <a:p>
            <a:pPr lvl="1"/>
            <a:r>
              <a:t/>
            </a:r>
          </a:p>
          <a:p>
            <a:pPr lvl="2"/>
            <a:r>
              <a:t/>
            </a:r>
          </a:p>
          <a:p>
            <a:pPr lvl="3"/>
            <a:r>
              <a:t/>
            </a:r>
          </a:p>
          <a:p>
            <a:pPr lvl="4"/>
            <a:r>
              <a:t/>
            </a:r>
          </a:p>
        </p:txBody>
      </p:sp>
      <p:sp>
        <p:nvSpPr>
          <p:cNvPr id="16" name="Textplatzhalter 58"/>
          <p:cNvSpPr/>
          <p:nvPr>
            <p:ph type="body" sz="quarter" idx="21" hasCustomPrompt="1"/>
          </p:nvPr>
        </p:nvSpPr>
        <p:spPr>
          <a:xfrm>
            <a:off x="583303" y="4468405"/>
            <a:ext cx="3899209" cy="563232"/>
          </a:xfrm>
          <a:prstGeom prst="rect">
            <a:avLst/>
          </a:prstGeom>
        </p:spPr>
        <p:txBody>
          <a:bodyPr/>
          <a:lstStyle>
            <a:lvl1pPr defTabSz="905255">
              <a:spcBef>
                <a:spcPts val="900"/>
              </a:spcBef>
              <a:defRPr sz="3366"/>
            </a:lvl1pPr>
          </a:lstStyle>
          <a:p>
            <a:pPr/>
            <a:r>
              <a:t>in zwei Textzeilen</a:t>
            </a:r>
          </a:p>
        </p:txBody>
      </p:sp>
      <p:sp>
        <p:nvSpPr>
          <p:cNvPr id="17" name="Textplatzhalter 58"/>
          <p:cNvSpPr/>
          <p:nvPr>
            <p:ph type="body" sz="quarter" idx="22" hasCustomPrompt="1"/>
          </p:nvPr>
        </p:nvSpPr>
        <p:spPr>
          <a:xfrm>
            <a:off x="594257" y="5174057"/>
            <a:ext cx="4588115" cy="563232"/>
          </a:xfrm>
          <a:prstGeom prst="rect">
            <a:avLst/>
          </a:prstGeom>
        </p:spPr>
        <p:txBody>
          <a:bodyPr/>
          <a:lstStyle>
            <a:lvl1pPr defTabSz="905255">
              <a:spcBef>
                <a:spcPts val="900"/>
              </a:spcBef>
              <a:defRPr sz="3366"/>
            </a:lvl1pPr>
          </a:lstStyle>
          <a:p>
            <a:pPr/>
            <a:r>
              <a:t>(dritte Zeile optional)</a:t>
            </a:r>
          </a:p>
        </p:txBody>
      </p:sp>
      <p:sp>
        <p:nvSpPr>
          <p:cNvPr id="18" name="Textplatzhalter 58"/>
          <p:cNvSpPr/>
          <p:nvPr>
            <p:ph type="body" sz="quarter" idx="23" hasCustomPrompt="1"/>
          </p:nvPr>
        </p:nvSpPr>
        <p:spPr>
          <a:xfrm>
            <a:off x="586572" y="5879708"/>
            <a:ext cx="2564807" cy="369333"/>
          </a:xfrm>
          <a:prstGeom prst="rect">
            <a:avLst/>
          </a:prstGeom>
          <a:noFill/>
        </p:spPr>
        <p:txBody>
          <a:bodyPr/>
          <a:lstStyle>
            <a:lvl1pPr>
              <a:defRPr b="0" sz="2000">
                <a:solidFill>
                  <a:srgbClr val="FFFFFF"/>
                </a:solidFill>
              </a:defRPr>
            </a:lvl1pPr>
          </a:lstStyle>
          <a:p>
            <a:pPr/>
            <a:r>
              <a:t>(Unterzeile optional) </a:t>
            </a: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rtfolie_Bild_austauschbar">
    <p:spTree>
      <p:nvGrpSpPr>
        <p:cNvPr id="1" name=""/>
        <p:cNvGrpSpPr/>
        <p:nvPr/>
      </p:nvGrpSpPr>
      <p:grpSpPr>
        <a:xfrm>
          <a:off x="0" y="0"/>
          <a:ext cx="0" cy="0"/>
          <a:chOff x="0" y="0"/>
          <a:chExt cx="0" cy="0"/>
        </a:xfrm>
      </p:grpSpPr>
      <p:pic>
        <p:nvPicPr>
          <p:cNvPr id="26" name="Grafik 2" descr="Grafik 2"/>
          <p:cNvPicPr>
            <a:picLocks noChangeAspect="1"/>
          </p:cNvPicPr>
          <p:nvPr/>
        </p:nvPicPr>
        <p:blipFill>
          <a:blip r:embed="rId2">
            <a:extLst/>
          </a:blip>
          <a:srcRect l="421" t="0" r="0" b="0"/>
          <a:stretch>
            <a:fillRect/>
          </a:stretch>
        </p:blipFill>
        <p:spPr>
          <a:xfrm>
            <a:off x="0" y="2441985"/>
            <a:ext cx="12210324" cy="4479466"/>
          </a:xfrm>
          <a:prstGeom prst="rect">
            <a:avLst/>
          </a:prstGeom>
          <a:ln w="12700">
            <a:miter lim="400000"/>
          </a:ln>
        </p:spPr>
      </p:pic>
      <p:pic>
        <p:nvPicPr>
          <p:cNvPr id="27" name="Grafik 9" descr="Grafik 9"/>
          <p:cNvPicPr>
            <a:picLocks noChangeAspect="1"/>
          </p:cNvPicPr>
          <p:nvPr/>
        </p:nvPicPr>
        <p:blipFill>
          <a:blip r:embed="rId3">
            <a:extLst/>
          </a:blip>
          <a:stretch>
            <a:fillRect/>
          </a:stretch>
        </p:blipFill>
        <p:spPr>
          <a:xfrm>
            <a:off x="0" y="91"/>
            <a:ext cx="5664200" cy="2357124"/>
          </a:xfrm>
          <a:prstGeom prst="rect">
            <a:avLst/>
          </a:prstGeom>
          <a:ln w="12700">
            <a:miter lim="400000"/>
          </a:ln>
        </p:spPr>
      </p:pic>
      <p:sp>
        <p:nvSpPr>
          <p:cNvPr id="28" name="Body Level One…"/>
          <p:cNvSpPr txBox="1"/>
          <p:nvPr>
            <p:ph type="body" sz="quarter" idx="1" hasCustomPrompt="1"/>
          </p:nvPr>
        </p:nvSpPr>
        <p:spPr>
          <a:prstGeom prst="rect">
            <a:avLst/>
          </a:prstGeom>
        </p:spPr>
        <p:txBody>
          <a:bodyPr/>
          <a:lstStyle/>
          <a:p>
            <a:pPr/>
            <a:r>
              <a:t>Titel der Präsentation </a:t>
            </a:r>
          </a:p>
          <a:p>
            <a:pPr lvl="1"/>
            <a:r>
              <a:t/>
            </a:r>
          </a:p>
          <a:p>
            <a:pPr lvl="2"/>
            <a:r>
              <a:t/>
            </a:r>
          </a:p>
          <a:p>
            <a:pPr lvl="3"/>
            <a:r>
              <a:t/>
            </a:r>
          </a:p>
          <a:p>
            <a:pPr lvl="4"/>
            <a:r>
              <a:t/>
            </a:r>
          </a:p>
        </p:txBody>
      </p:sp>
      <p:sp>
        <p:nvSpPr>
          <p:cNvPr id="29" name="Textplatzhalter 58"/>
          <p:cNvSpPr/>
          <p:nvPr>
            <p:ph type="body" sz="quarter" idx="21" hasCustomPrompt="1"/>
          </p:nvPr>
        </p:nvSpPr>
        <p:spPr>
          <a:xfrm>
            <a:off x="583303" y="4468405"/>
            <a:ext cx="3899209" cy="563232"/>
          </a:xfrm>
          <a:prstGeom prst="rect">
            <a:avLst/>
          </a:prstGeom>
        </p:spPr>
        <p:txBody>
          <a:bodyPr/>
          <a:lstStyle>
            <a:lvl1pPr defTabSz="905255">
              <a:spcBef>
                <a:spcPts val="900"/>
              </a:spcBef>
              <a:defRPr sz="3366"/>
            </a:lvl1pPr>
          </a:lstStyle>
          <a:p>
            <a:pPr/>
            <a:r>
              <a:t>in zwei Textzeilen</a:t>
            </a:r>
          </a:p>
        </p:txBody>
      </p:sp>
      <p:sp>
        <p:nvSpPr>
          <p:cNvPr id="30" name="Textplatzhalter 58"/>
          <p:cNvSpPr/>
          <p:nvPr>
            <p:ph type="body" sz="quarter" idx="22" hasCustomPrompt="1"/>
          </p:nvPr>
        </p:nvSpPr>
        <p:spPr>
          <a:xfrm>
            <a:off x="594257" y="5174057"/>
            <a:ext cx="4588115" cy="563232"/>
          </a:xfrm>
          <a:prstGeom prst="rect">
            <a:avLst/>
          </a:prstGeom>
        </p:spPr>
        <p:txBody>
          <a:bodyPr/>
          <a:lstStyle>
            <a:lvl1pPr defTabSz="905255">
              <a:spcBef>
                <a:spcPts val="900"/>
              </a:spcBef>
              <a:defRPr sz="3366"/>
            </a:lvl1pPr>
          </a:lstStyle>
          <a:p>
            <a:pPr/>
            <a:r>
              <a:t>(dritte Zeile optional)</a:t>
            </a:r>
          </a:p>
        </p:txBody>
      </p:sp>
      <p:sp>
        <p:nvSpPr>
          <p:cNvPr id="31" name="Textplatzhalter 58"/>
          <p:cNvSpPr/>
          <p:nvPr>
            <p:ph type="body" sz="quarter" idx="23" hasCustomPrompt="1"/>
          </p:nvPr>
        </p:nvSpPr>
        <p:spPr>
          <a:xfrm>
            <a:off x="586572" y="5879708"/>
            <a:ext cx="2564807" cy="369333"/>
          </a:xfrm>
          <a:prstGeom prst="rect">
            <a:avLst/>
          </a:prstGeom>
          <a:noFill/>
        </p:spPr>
        <p:txBody>
          <a:bodyPr/>
          <a:lstStyle>
            <a:lvl1pPr>
              <a:defRPr b="0" sz="2000">
                <a:solidFill>
                  <a:srgbClr val="FFFFFF"/>
                </a:solidFill>
              </a:defRPr>
            </a:lvl1pPr>
          </a:lstStyle>
          <a:p>
            <a:pPr/>
            <a:r>
              <a:t>(Unterzeile optional) </a:t>
            </a:r>
          </a:p>
        </p:txBody>
      </p:sp>
      <p:sp>
        <p:nvSpPr>
          <p:cNvPr id="32" name="Textfeld 1"/>
          <p:cNvSpPr txBox="1"/>
          <p:nvPr/>
        </p:nvSpPr>
        <p:spPr>
          <a:xfrm rot="16200000">
            <a:off x="11792189" y="4401820"/>
            <a:ext cx="645126" cy="1532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
            </a:lvl1pPr>
          </a:lstStyle>
          <a:p>
            <a:pPr/>
            <a:r>
              <a:t>WHZ/Helge Gerischer</a:t>
            </a:r>
          </a:p>
        </p:txBody>
      </p:sp>
      <p:sp>
        <p:nvSpPr>
          <p:cNvPr id="33" name="Bildplatzhalter 16"/>
          <p:cNvSpPr/>
          <p:nvPr>
            <p:ph type="pic" idx="24"/>
          </p:nvPr>
        </p:nvSpPr>
        <p:spPr>
          <a:xfrm>
            <a:off x="4408723" y="-1735"/>
            <a:ext cx="7837066" cy="5576928"/>
          </a:xfrm>
          <a:prstGeom prst="rect">
            <a:avLst/>
          </a:prstGeom>
          <a:noFill/>
        </p:spPr>
        <p:txBody>
          <a:bodyPr lIns="91439" rIns="91439">
            <a:noAutofit/>
          </a:bodyPr>
          <a:lstStyle/>
          <a:p>
            <a:pP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rtfolie_kein_Bild">
    <p:spTree>
      <p:nvGrpSpPr>
        <p:cNvPr id="1" name=""/>
        <p:cNvGrpSpPr/>
        <p:nvPr/>
      </p:nvGrpSpPr>
      <p:grpSpPr>
        <a:xfrm>
          <a:off x="0" y="0"/>
          <a:ext cx="0" cy="0"/>
          <a:chOff x="0" y="0"/>
          <a:chExt cx="0" cy="0"/>
        </a:xfrm>
      </p:grpSpPr>
      <p:sp>
        <p:nvSpPr>
          <p:cNvPr id="41" name="Rechteck 6"/>
          <p:cNvSpPr/>
          <p:nvPr/>
        </p:nvSpPr>
        <p:spPr>
          <a:xfrm>
            <a:off x="0" y="0"/>
            <a:ext cx="12192000" cy="6858000"/>
          </a:xfrm>
          <a:prstGeom prst="rect">
            <a:avLst/>
          </a:prstGeom>
          <a:solidFill>
            <a:srgbClr val="86D0F4">
              <a:alpha val="45080"/>
            </a:srgbClr>
          </a:solidFill>
          <a:ln w="12700">
            <a:miter lim="400000"/>
          </a:ln>
        </p:spPr>
        <p:txBody>
          <a:bodyPr lIns="45719" rIns="45719" anchor="ctr"/>
          <a:lstStyle/>
          <a:p>
            <a:pPr algn="ctr">
              <a:defRPr>
                <a:solidFill>
                  <a:srgbClr val="FFFFFF"/>
                </a:solidFill>
              </a:defRPr>
            </a:pPr>
          </a:p>
        </p:txBody>
      </p:sp>
      <p:sp>
        <p:nvSpPr>
          <p:cNvPr id="42" name="Titel der Präsentationmindestens zweizeilig"/>
          <p:cNvSpPr txBox="1"/>
          <p:nvPr>
            <p:ph type="title" hasCustomPrompt="1"/>
          </p:nvPr>
        </p:nvSpPr>
        <p:spPr>
          <a:xfrm>
            <a:off x="1055687" y="3367108"/>
            <a:ext cx="8186637" cy="1444391"/>
          </a:xfrm>
          <a:prstGeom prst="rect">
            <a:avLst/>
          </a:prstGeom>
        </p:spPr>
        <p:txBody>
          <a:bodyPr lIns="0" tIns="0" rIns="0" bIns="0" anchor="t">
            <a:normAutofit fontScale="100000" lnSpcReduction="0"/>
          </a:bodyPr>
          <a:lstStyle>
            <a:lvl1pPr>
              <a:defRPr b="1">
                <a:solidFill>
                  <a:srgbClr val="0C2C65"/>
                </a:solidFill>
              </a:defRPr>
            </a:lvl1pPr>
          </a:lstStyle>
          <a:p>
            <a:pPr/>
            <a:r>
              <a:t>Titel der Präsentationmindestens zweizeilig</a:t>
            </a:r>
          </a:p>
        </p:txBody>
      </p:sp>
      <p:sp>
        <p:nvSpPr>
          <p:cNvPr id="43" name="Body Level One…"/>
          <p:cNvSpPr txBox="1"/>
          <p:nvPr>
            <p:ph type="body" sz="quarter" idx="1" hasCustomPrompt="1"/>
          </p:nvPr>
        </p:nvSpPr>
        <p:spPr>
          <a:xfrm>
            <a:off x="1055687" y="4748488"/>
            <a:ext cx="7515819" cy="1444392"/>
          </a:xfrm>
          <a:prstGeom prst="rect">
            <a:avLst/>
          </a:prstGeom>
          <a:noFill/>
        </p:spPr>
        <p:txBody>
          <a:bodyPr lIns="0" tIns="0" rIns="0" bIns="0"/>
          <a:lstStyle>
            <a:lvl1pPr>
              <a:defRPr b="0" sz="2800">
                <a:solidFill>
                  <a:srgbClr val="0A2651"/>
                </a:solidFill>
              </a:defRPr>
            </a:lvl1pPr>
            <a:lvl2pPr marL="0" indent="457200">
              <a:buSzTx/>
              <a:buNone/>
              <a:defRPr b="0" sz="2800">
                <a:solidFill>
                  <a:srgbClr val="0A2651"/>
                </a:solidFill>
              </a:defRPr>
            </a:lvl2pPr>
            <a:lvl3pPr marL="0" indent="914400">
              <a:buSzTx/>
              <a:buNone/>
              <a:defRPr b="0" sz="2800">
                <a:solidFill>
                  <a:srgbClr val="0A2651"/>
                </a:solidFill>
              </a:defRPr>
            </a:lvl3pPr>
            <a:lvl4pPr marL="0" indent="1371600">
              <a:buSzTx/>
              <a:buNone/>
              <a:defRPr b="0" sz="2800">
                <a:solidFill>
                  <a:srgbClr val="0A2651"/>
                </a:solidFill>
              </a:defRPr>
            </a:lvl4pPr>
            <a:lvl5pPr marL="0" indent="1828800">
              <a:buSzTx/>
              <a:buNone/>
              <a:defRPr b="0" sz="2800">
                <a:solidFill>
                  <a:srgbClr val="0A2651"/>
                </a:solidFill>
              </a:defRPr>
            </a:lvl5pPr>
          </a:lstStyle>
          <a:p>
            <a:pPr/>
            <a:r>
              <a:t>Unterzeile (optional)</a:t>
            </a:r>
          </a:p>
          <a:p>
            <a:pPr lvl="1"/>
            <a:r>
              <a:t/>
            </a:r>
          </a:p>
          <a:p>
            <a:pPr lvl="2"/>
            <a:r>
              <a:t/>
            </a:r>
          </a:p>
          <a:p>
            <a:pPr lvl="3"/>
            <a:r>
              <a:t/>
            </a:r>
          </a:p>
          <a:p>
            <a:pPr lvl="4"/>
            <a:r>
              <a:t/>
            </a:r>
          </a:p>
        </p:txBody>
      </p:sp>
      <p:pic>
        <p:nvPicPr>
          <p:cNvPr id="44" name="Grafik 8" descr="Grafik 8"/>
          <p:cNvPicPr>
            <a:picLocks noChangeAspect="1"/>
          </p:cNvPicPr>
          <p:nvPr/>
        </p:nvPicPr>
        <p:blipFill>
          <a:blip r:embed="rId2">
            <a:extLst/>
          </a:blip>
          <a:stretch>
            <a:fillRect/>
          </a:stretch>
        </p:blipFill>
        <p:spPr>
          <a:xfrm>
            <a:off x="623887" y="56"/>
            <a:ext cx="3470618" cy="1444277"/>
          </a:xfrm>
          <a:prstGeom prst="rect">
            <a:avLst/>
          </a:prstGeom>
          <a:ln w="12700">
            <a:miter lim="400000"/>
          </a:ln>
        </p:spPr>
      </p:pic>
      <p:sp>
        <p:nvSpPr>
          <p:cNvPr id="45" name="Textplatzhalter 2"/>
          <p:cNvSpPr/>
          <p:nvPr>
            <p:ph type="body" sz="quarter" idx="21" hasCustomPrompt="1"/>
          </p:nvPr>
        </p:nvSpPr>
        <p:spPr>
          <a:xfrm>
            <a:off x="1055687" y="2133599"/>
            <a:ext cx="5797398" cy="1101214"/>
          </a:xfrm>
          <a:prstGeom prst="rect">
            <a:avLst/>
          </a:prstGeom>
          <a:noFill/>
        </p:spPr>
        <p:txBody>
          <a:bodyPr lIns="0" tIns="0" rIns="0" bIns="0"/>
          <a:lstStyle>
            <a:lvl1pPr>
              <a:lnSpc>
                <a:spcPts val="2800"/>
              </a:lnSpc>
              <a:spcBef>
                <a:spcPts val="0"/>
              </a:spcBef>
              <a:defRPr b="0" sz="2000">
                <a:solidFill>
                  <a:srgbClr val="0A2651"/>
                </a:solidFill>
              </a:defRPr>
            </a:lvl1pPr>
          </a:lstStyle>
          <a:p>
            <a:pPr/>
            <a:r>
              <a:t>Oberzeile (optional)</a:t>
            </a:r>
          </a:p>
        </p:txBody>
      </p:sp>
      <p:pic>
        <p:nvPicPr>
          <p:cNvPr id="46" name="Grafik 43" descr="Grafik 43"/>
          <p:cNvPicPr>
            <a:picLocks noChangeAspect="1"/>
          </p:cNvPicPr>
          <p:nvPr/>
        </p:nvPicPr>
        <p:blipFill>
          <a:blip r:embed="rId3">
            <a:extLst/>
          </a:blip>
          <a:srcRect l="887" t="0" r="0" b="0"/>
          <a:stretch>
            <a:fillRect/>
          </a:stretch>
        </p:blipFill>
        <p:spPr>
          <a:xfrm flipH="1" rot="16200000">
            <a:off x="7554046" y="2196995"/>
            <a:ext cx="6858004" cy="2464012"/>
          </a:xfrm>
          <a:prstGeom prst="rect">
            <a:avLst/>
          </a:prstGeom>
          <a:ln w="12700">
            <a:miter lim="400000"/>
          </a:ln>
        </p:spPr>
      </p:pic>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halt Text einspaltig">
    <p:spTree>
      <p:nvGrpSpPr>
        <p:cNvPr id="1" name=""/>
        <p:cNvGrpSpPr/>
        <p:nvPr/>
      </p:nvGrpSpPr>
      <p:grpSpPr>
        <a:xfrm>
          <a:off x="0" y="0"/>
          <a:ext cx="0" cy="0"/>
          <a:chOff x="0" y="0"/>
          <a:chExt cx="0" cy="0"/>
        </a:xfrm>
      </p:grpSpPr>
      <p:pic>
        <p:nvPicPr>
          <p:cNvPr id="54" name="Grafik 3" descr="Grafik 3"/>
          <p:cNvPicPr>
            <a:picLocks noChangeAspect="1"/>
          </p:cNvPicPr>
          <p:nvPr/>
        </p:nvPicPr>
        <p:blipFill>
          <a:blip r:embed="rId2">
            <a:extLst/>
          </a:blip>
          <a:stretch>
            <a:fillRect/>
          </a:stretch>
        </p:blipFill>
        <p:spPr>
          <a:xfrm>
            <a:off x="7007838" y="5313967"/>
            <a:ext cx="5184162" cy="1544034"/>
          </a:xfrm>
          <a:prstGeom prst="rect">
            <a:avLst/>
          </a:prstGeom>
          <a:ln w="12700">
            <a:miter lim="400000"/>
          </a:ln>
        </p:spPr>
      </p:pic>
      <p:sp>
        <p:nvSpPr>
          <p:cNvPr id="55" name="Body Level One…"/>
          <p:cNvSpPr txBox="1"/>
          <p:nvPr>
            <p:ph type="body" sz="quarter" idx="1" hasCustomPrompt="1"/>
          </p:nvPr>
        </p:nvSpPr>
        <p:spPr>
          <a:xfrm>
            <a:off x="1055687" y="1268413"/>
            <a:ext cx="9678121" cy="1260102"/>
          </a:xfrm>
          <a:prstGeom prst="rect">
            <a:avLst/>
          </a:prstGeom>
          <a:noFill/>
        </p:spPr>
        <p:txBody>
          <a:bodyPr lIns="0" tIns="0" rIns="0" bIns="0"/>
          <a:lstStyle>
            <a:lvl1pPr>
              <a:lnSpc>
                <a:spcPts val="4800"/>
              </a:lnSpc>
              <a:spcBef>
                <a:spcPts val="0"/>
              </a:spcBef>
              <a:defRPr b="0" sz="4000">
                <a:solidFill>
                  <a:srgbClr val="0C2C65"/>
                </a:solidFill>
              </a:defRPr>
            </a:lvl1pPr>
            <a:lvl2pPr marL="0" indent="457200">
              <a:lnSpc>
                <a:spcPts val="4800"/>
              </a:lnSpc>
              <a:spcBef>
                <a:spcPts val="0"/>
              </a:spcBef>
              <a:buSzTx/>
              <a:buNone/>
              <a:defRPr b="0" sz="4000">
                <a:solidFill>
                  <a:srgbClr val="0C2C65"/>
                </a:solidFill>
              </a:defRPr>
            </a:lvl2pPr>
            <a:lvl3pPr marL="0" indent="914400">
              <a:lnSpc>
                <a:spcPts val="4800"/>
              </a:lnSpc>
              <a:spcBef>
                <a:spcPts val="0"/>
              </a:spcBef>
              <a:buSzTx/>
              <a:buNone/>
              <a:defRPr b="0" sz="4000">
                <a:solidFill>
                  <a:srgbClr val="0C2C65"/>
                </a:solidFill>
              </a:defRPr>
            </a:lvl3pPr>
            <a:lvl4pPr marL="0" indent="1371600">
              <a:lnSpc>
                <a:spcPts val="4800"/>
              </a:lnSpc>
              <a:spcBef>
                <a:spcPts val="0"/>
              </a:spcBef>
              <a:buSzTx/>
              <a:buNone/>
              <a:defRPr b="0" sz="4000">
                <a:solidFill>
                  <a:srgbClr val="0C2C65"/>
                </a:solidFill>
              </a:defRPr>
            </a:lvl4pPr>
            <a:lvl5pPr marL="0" indent="1828800">
              <a:lnSpc>
                <a:spcPts val="4800"/>
              </a:lnSpc>
              <a:spcBef>
                <a:spcPts val="0"/>
              </a:spcBef>
              <a:buSzTx/>
              <a:buNone/>
              <a:defRPr b="0" sz="4000">
                <a:solidFill>
                  <a:srgbClr val="0C2C65"/>
                </a:solidFill>
              </a:defRPr>
            </a:lvl5pPr>
          </a:lstStyle>
          <a:p>
            <a:pPr/>
            <a:r>
              <a:t>Beispieltext für eineÜberschrift</a:t>
            </a:r>
          </a:p>
          <a:p>
            <a:pPr lvl="1"/>
            <a:r>
              <a:t/>
            </a:r>
          </a:p>
          <a:p>
            <a:pPr lvl="2"/>
            <a:r>
              <a:t/>
            </a:r>
          </a:p>
          <a:p>
            <a:pPr lvl="3"/>
            <a:r>
              <a:t/>
            </a:r>
          </a:p>
          <a:p>
            <a:pPr lvl="4"/>
            <a:r>
              <a:t/>
            </a:r>
          </a:p>
        </p:txBody>
      </p:sp>
      <p:pic>
        <p:nvPicPr>
          <p:cNvPr id="56" name="Grafik 14" descr="Grafik 14"/>
          <p:cNvPicPr>
            <a:picLocks noChangeAspect="1"/>
          </p:cNvPicPr>
          <p:nvPr/>
        </p:nvPicPr>
        <p:blipFill>
          <a:blip r:embed="rId3">
            <a:extLst/>
          </a:blip>
          <a:stretch>
            <a:fillRect/>
          </a:stretch>
        </p:blipFill>
        <p:spPr>
          <a:xfrm>
            <a:off x="8721383" y="56"/>
            <a:ext cx="3470617" cy="1444277"/>
          </a:xfrm>
          <a:prstGeom prst="rect">
            <a:avLst/>
          </a:prstGeom>
          <a:ln w="12700">
            <a:miter lim="400000"/>
          </a:ln>
        </p:spPr>
      </p:pic>
      <p:sp>
        <p:nvSpPr>
          <p:cNvPr id="57" name="Textplatzhalter 17"/>
          <p:cNvSpPr/>
          <p:nvPr>
            <p:ph type="body" sz="quarter" idx="21" hasCustomPrompt="1"/>
          </p:nvPr>
        </p:nvSpPr>
        <p:spPr>
          <a:xfrm>
            <a:off x="1055687" y="368300"/>
            <a:ext cx="6967537" cy="363221"/>
          </a:xfrm>
          <a:prstGeom prst="rect">
            <a:avLst/>
          </a:prstGeom>
          <a:noFill/>
        </p:spPr>
        <p:txBody>
          <a:bodyPr lIns="0" tIns="0" rIns="0" bIns="0"/>
          <a:lstStyle>
            <a:lvl1pPr>
              <a:defRPr b="0" sz="1600">
                <a:solidFill>
                  <a:srgbClr val="71C7E5"/>
                </a:solidFill>
              </a:defRPr>
            </a:lvl1pPr>
          </a:lstStyle>
          <a:p>
            <a:pPr/>
            <a:r>
              <a:t>Präsentationsthema Seitentitel (optional)</a:t>
            </a:r>
          </a:p>
        </p:txBody>
      </p:sp>
      <p:sp>
        <p:nvSpPr>
          <p:cNvPr id="58" name="Textplatzhalter 6"/>
          <p:cNvSpPr/>
          <p:nvPr>
            <p:ph type="body" sz="half" idx="22" hasCustomPrompt="1"/>
          </p:nvPr>
        </p:nvSpPr>
        <p:spPr>
          <a:xfrm>
            <a:off x="1055687" y="2712803"/>
            <a:ext cx="10080626" cy="3150418"/>
          </a:xfrm>
          <a:prstGeom prst="rect">
            <a:avLst/>
          </a:prstGeom>
          <a:noFill/>
        </p:spPr>
        <p:txBody>
          <a:bodyPr lIns="0" tIns="0" rIns="0" bIns="0"/>
          <a:lstStyle>
            <a:lvl1pPr>
              <a:lnSpc>
                <a:spcPts val="2500"/>
              </a:lnSpc>
              <a:spcBef>
                <a:spcPts val="0"/>
              </a:spcBef>
              <a:defRPr b="0" sz="1800"/>
            </a:lvl1pPr>
          </a:lstStyle>
          <a:p>
            <a:pPr/>
            <a:r>
              <a:t>Beispieltext für einen Fließtext. At faccuptatur, ut que poreper spelition et hicimi, corecep tatem. Nam eumquiate dolorporem iducid molut eatiat et ratius ipsum, ut accullesto blaccul litate nulparc hitemporiam nimoluptat eati occum fugias dolut eiciatia si nullibusdae min.  Beispieltext für eine Subline. At faccuptatur, ut que poreper spelition et hicimi, corecep tatem. Nam eumquiate dolorporem iducid molut eatiat et ratius ipsum, ut accullesto blaccul litate nulparc hitemporiam nimoluptat eati occum fugias dolut eiciatia si nullibusdae min.</a:t>
            </a:r>
          </a:p>
        </p:txBody>
      </p:sp>
      <p:sp>
        <p:nvSpPr>
          <p:cNvPr id="59" name="Slide Number"/>
          <p:cNvSpPr txBox="1"/>
          <p:nvPr>
            <p:ph type="sldNum" sz="quarter" idx="2"/>
          </p:nvPr>
        </p:nvSpPr>
        <p:spPr>
          <a:xfrm>
            <a:off x="11403462" y="6173735"/>
            <a:ext cx="330161" cy="313393"/>
          </a:xfrm>
          <a:prstGeom prst="rect">
            <a:avLst/>
          </a:prstGeom>
        </p:spPr>
        <p:txBody>
          <a:bodyPr anchor="t"/>
          <a:lstStyle>
            <a:lvl1pPr>
              <a:defRPr sz="16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halt Text zweispaltig">
    <p:spTree>
      <p:nvGrpSpPr>
        <p:cNvPr id="1" name=""/>
        <p:cNvGrpSpPr/>
        <p:nvPr/>
      </p:nvGrpSpPr>
      <p:grpSpPr>
        <a:xfrm>
          <a:off x="0" y="0"/>
          <a:ext cx="0" cy="0"/>
          <a:chOff x="0" y="0"/>
          <a:chExt cx="0" cy="0"/>
        </a:xfrm>
      </p:grpSpPr>
      <p:pic>
        <p:nvPicPr>
          <p:cNvPr id="66" name="Grafik 8" descr="Grafik 8"/>
          <p:cNvPicPr>
            <a:picLocks noChangeAspect="1"/>
          </p:cNvPicPr>
          <p:nvPr/>
        </p:nvPicPr>
        <p:blipFill>
          <a:blip r:embed="rId2">
            <a:extLst/>
          </a:blip>
          <a:stretch>
            <a:fillRect/>
          </a:stretch>
        </p:blipFill>
        <p:spPr>
          <a:xfrm>
            <a:off x="7007838" y="5313967"/>
            <a:ext cx="5184162" cy="1544034"/>
          </a:xfrm>
          <a:prstGeom prst="rect">
            <a:avLst/>
          </a:prstGeom>
          <a:ln w="12700">
            <a:miter lim="400000"/>
          </a:ln>
        </p:spPr>
      </p:pic>
      <p:sp>
        <p:nvSpPr>
          <p:cNvPr id="67" name="Body Level One…"/>
          <p:cNvSpPr txBox="1"/>
          <p:nvPr>
            <p:ph type="body" sz="quarter" idx="1" hasCustomPrompt="1"/>
          </p:nvPr>
        </p:nvSpPr>
        <p:spPr>
          <a:xfrm>
            <a:off x="1055687" y="1268413"/>
            <a:ext cx="9678121" cy="1260102"/>
          </a:xfrm>
          <a:prstGeom prst="rect">
            <a:avLst/>
          </a:prstGeom>
          <a:noFill/>
        </p:spPr>
        <p:txBody>
          <a:bodyPr lIns="0" tIns="0" rIns="0" bIns="0"/>
          <a:lstStyle>
            <a:lvl1pPr>
              <a:lnSpc>
                <a:spcPts val="4800"/>
              </a:lnSpc>
              <a:spcBef>
                <a:spcPts val="0"/>
              </a:spcBef>
              <a:defRPr b="0" sz="4000">
                <a:solidFill>
                  <a:srgbClr val="0A2651"/>
                </a:solidFill>
              </a:defRPr>
            </a:lvl1pPr>
            <a:lvl2pPr marL="0" indent="457200">
              <a:lnSpc>
                <a:spcPts val="4800"/>
              </a:lnSpc>
              <a:spcBef>
                <a:spcPts val="0"/>
              </a:spcBef>
              <a:buSzTx/>
              <a:buNone/>
              <a:defRPr b="0" sz="4000">
                <a:solidFill>
                  <a:srgbClr val="0A2651"/>
                </a:solidFill>
              </a:defRPr>
            </a:lvl2pPr>
            <a:lvl3pPr marL="0" indent="914400">
              <a:lnSpc>
                <a:spcPts val="4800"/>
              </a:lnSpc>
              <a:spcBef>
                <a:spcPts val="0"/>
              </a:spcBef>
              <a:buSzTx/>
              <a:buNone/>
              <a:defRPr b="0" sz="4000">
                <a:solidFill>
                  <a:srgbClr val="0A2651"/>
                </a:solidFill>
              </a:defRPr>
            </a:lvl3pPr>
            <a:lvl4pPr marL="0" indent="1371600">
              <a:lnSpc>
                <a:spcPts val="4800"/>
              </a:lnSpc>
              <a:spcBef>
                <a:spcPts val="0"/>
              </a:spcBef>
              <a:buSzTx/>
              <a:buNone/>
              <a:defRPr b="0" sz="4000">
                <a:solidFill>
                  <a:srgbClr val="0A2651"/>
                </a:solidFill>
              </a:defRPr>
            </a:lvl4pPr>
            <a:lvl5pPr marL="0" indent="1828800">
              <a:lnSpc>
                <a:spcPts val="4800"/>
              </a:lnSpc>
              <a:spcBef>
                <a:spcPts val="0"/>
              </a:spcBef>
              <a:buSzTx/>
              <a:buNone/>
              <a:defRPr b="0" sz="4000">
                <a:solidFill>
                  <a:srgbClr val="0A2651"/>
                </a:solidFill>
              </a:defRPr>
            </a:lvl5pPr>
          </a:lstStyle>
          <a:p>
            <a:pPr/>
            <a:r>
              <a:t>Beispieltext für eineÜberschrift</a:t>
            </a:r>
          </a:p>
          <a:p>
            <a:pPr lvl="1"/>
            <a:r>
              <a:t/>
            </a:r>
          </a:p>
          <a:p>
            <a:pPr lvl="2"/>
            <a:r>
              <a:t/>
            </a:r>
          </a:p>
          <a:p>
            <a:pPr lvl="3"/>
            <a:r>
              <a:t/>
            </a:r>
          </a:p>
          <a:p>
            <a:pPr lvl="4"/>
            <a:r>
              <a:t/>
            </a:r>
          </a:p>
        </p:txBody>
      </p:sp>
      <p:pic>
        <p:nvPicPr>
          <p:cNvPr id="68" name="Grafik 14" descr="Grafik 14"/>
          <p:cNvPicPr>
            <a:picLocks noChangeAspect="1"/>
          </p:cNvPicPr>
          <p:nvPr/>
        </p:nvPicPr>
        <p:blipFill>
          <a:blip r:embed="rId3">
            <a:extLst/>
          </a:blip>
          <a:stretch>
            <a:fillRect/>
          </a:stretch>
        </p:blipFill>
        <p:spPr>
          <a:xfrm>
            <a:off x="8721383" y="56"/>
            <a:ext cx="3470617" cy="1444277"/>
          </a:xfrm>
          <a:prstGeom prst="rect">
            <a:avLst/>
          </a:prstGeom>
          <a:ln w="12700">
            <a:miter lim="400000"/>
          </a:ln>
        </p:spPr>
      </p:pic>
      <p:sp>
        <p:nvSpPr>
          <p:cNvPr id="69" name="Textplatzhalter 17"/>
          <p:cNvSpPr/>
          <p:nvPr>
            <p:ph type="body" sz="quarter" idx="21" hasCustomPrompt="1"/>
          </p:nvPr>
        </p:nvSpPr>
        <p:spPr>
          <a:xfrm>
            <a:off x="1055687" y="368300"/>
            <a:ext cx="6967537" cy="363221"/>
          </a:xfrm>
          <a:prstGeom prst="rect">
            <a:avLst/>
          </a:prstGeom>
          <a:noFill/>
        </p:spPr>
        <p:txBody>
          <a:bodyPr lIns="0" tIns="0" rIns="0" bIns="0"/>
          <a:lstStyle>
            <a:lvl1pPr>
              <a:defRPr b="0" sz="1600">
                <a:solidFill>
                  <a:srgbClr val="71C7E5"/>
                </a:solidFill>
              </a:defRPr>
            </a:lvl1pPr>
          </a:lstStyle>
          <a:p>
            <a:pPr/>
            <a:r>
              <a:t>Präsentationsthema Seitentitel (optional)</a:t>
            </a:r>
          </a:p>
        </p:txBody>
      </p:sp>
      <p:sp>
        <p:nvSpPr>
          <p:cNvPr id="70" name="Textplatzhalter 6"/>
          <p:cNvSpPr/>
          <p:nvPr>
            <p:ph type="body" sz="half" idx="22" hasCustomPrompt="1"/>
          </p:nvPr>
        </p:nvSpPr>
        <p:spPr>
          <a:xfrm>
            <a:off x="1055687" y="2712804"/>
            <a:ext cx="10080626" cy="2592728"/>
          </a:xfrm>
          <a:prstGeom prst="rect">
            <a:avLst/>
          </a:prstGeom>
          <a:noFill/>
        </p:spPr>
        <p:txBody>
          <a:bodyPr lIns="0" tIns="0" rIns="0" bIns="0" numCol="2" spcCol="288000"/>
          <a:lstStyle>
            <a:lvl1pPr>
              <a:lnSpc>
                <a:spcPts val="2500"/>
              </a:lnSpc>
              <a:spcBef>
                <a:spcPts val="0"/>
              </a:spcBef>
              <a:defRPr b="0" sz="1800"/>
            </a:lvl1pPr>
          </a:lstStyle>
          <a:p>
            <a:pPr/>
            <a:r>
              <a:t>Beispieltext für einen Fließtext. At faccuptatur, ut que poreper spelition et hicimi, corecep tatem. Nam eumquiate dolorporem iducid molut eatiat et ratius ipsum, ut accullesto blaccul litate nulparc hitemporiam nimoluptat eati occum fugias dolut eiciatia si nullibusdae min.  Beispieltext für eine Subline. At faccuptatur, ut que poreper spelition et hicimi, corecep tatem. Nam eumquiate dolorporem iducid molut eatiat et ratius ipsum, ut accullesto blaccul litate nulparc hitemporiam nimoluptat eati occum fugias dolut eiciatia si nullibusdae min.</a:t>
            </a:r>
          </a:p>
        </p:txBody>
      </p:sp>
      <p:sp>
        <p:nvSpPr>
          <p:cNvPr id="71" name="Slide Number"/>
          <p:cNvSpPr txBox="1"/>
          <p:nvPr>
            <p:ph type="sldNum" sz="quarter" idx="2"/>
          </p:nvPr>
        </p:nvSpPr>
        <p:spPr>
          <a:xfrm>
            <a:off x="11403462" y="6173735"/>
            <a:ext cx="330161" cy="313393"/>
          </a:xfrm>
          <a:prstGeom prst="rect">
            <a:avLst/>
          </a:prstGeom>
        </p:spPr>
        <p:txBody>
          <a:bodyPr anchor="t"/>
          <a:lstStyle>
            <a:lvl1pPr>
              <a:defRPr sz="16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halt Text/Bild rechts">
    <p:spTree>
      <p:nvGrpSpPr>
        <p:cNvPr id="1" name=""/>
        <p:cNvGrpSpPr/>
        <p:nvPr/>
      </p:nvGrpSpPr>
      <p:grpSpPr>
        <a:xfrm>
          <a:off x="0" y="0"/>
          <a:ext cx="0" cy="0"/>
          <a:chOff x="0" y="0"/>
          <a:chExt cx="0" cy="0"/>
        </a:xfrm>
      </p:grpSpPr>
      <p:pic>
        <p:nvPicPr>
          <p:cNvPr id="78" name="Grafik 9" descr="Grafik 9"/>
          <p:cNvPicPr>
            <a:picLocks noChangeAspect="1"/>
          </p:cNvPicPr>
          <p:nvPr/>
        </p:nvPicPr>
        <p:blipFill>
          <a:blip r:embed="rId2">
            <a:extLst/>
          </a:blip>
          <a:stretch>
            <a:fillRect/>
          </a:stretch>
        </p:blipFill>
        <p:spPr>
          <a:xfrm>
            <a:off x="7007838" y="5313967"/>
            <a:ext cx="5184162" cy="1544034"/>
          </a:xfrm>
          <a:prstGeom prst="rect">
            <a:avLst/>
          </a:prstGeom>
          <a:ln w="12700">
            <a:miter lim="400000"/>
          </a:ln>
        </p:spPr>
      </p:pic>
      <p:sp>
        <p:nvSpPr>
          <p:cNvPr id="79" name="Bildplatzhalter 4"/>
          <p:cNvSpPr/>
          <p:nvPr>
            <p:ph type="pic" sz="half" idx="21"/>
          </p:nvPr>
        </p:nvSpPr>
        <p:spPr>
          <a:xfrm>
            <a:off x="6096000" y="1282927"/>
            <a:ext cx="5761038" cy="3602582"/>
          </a:xfrm>
          <a:prstGeom prst="rect">
            <a:avLst/>
          </a:prstGeom>
          <a:noFill/>
        </p:spPr>
        <p:txBody>
          <a:bodyPr lIns="91439" rIns="91439">
            <a:noAutofit/>
          </a:bodyPr>
          <a:lstStyle/>
          <a:p>
            <a:pPr/>
          </a:p>
        </p:txBody>
      </p:sp>
      <p:sp>
        <p:nvSpPr>
          <p:cNvPr id="80" name="Body Level One…"/>
          <p:cNvSpPr txBox="1"/>
          <p:nvPr>
            <p:ph type="body" sz="quarter" idx="1" hasCustomPrompt="1"/>
          </p:nvPr>
        </p:nvSpPr>
        <p:spPr>
          <a:xfrm>
            <a:off x="1055687" y="1268413"/>
            <a:ext cx="5040313" cy="1260102"/>
          </a:xfrm>
          <a:prstGeom prst="rect">
            <a:avLst/>
          </a:prstGeom>
          <a:noFill/>
        </p:spPr>
        <p:txBody>
          <a:bodyPr lIns="0" tIns="0" rIns="0" bIns="0"/>
          <a:lstStyle>
            <a:lvl1pPr>
              <a:lnSpc>
                <a:spcPts val="4800"/>
              </a:lnSpc>
              <a:spcBef>
                <a:spcPts val="0"/>
              </a:spcBef>
              <a:defRPr b="0" sz="4000">
                <a:solidFill>
                  <a:srgbClr val="0A2651"/>
                </a:solidFill>
              </a:defRPr>
            </a:lvl1pPr>
            <a:lvl2pPr marL="0" indent="457200">
              <a:lnSpc>
                <a:spcPts val="4800"/>
              </a:lnSpc>
              <a:spcBef>
                <a:spcPts val="0"/>
              </a:spcBef>
              <a:buSzTx/>
              <a:buNone/>
              <a:defRPr b="0" sz="4000">
                <a:solidFill>
                  <a:srgbClr val="0A2651"/>
                </a:solidFill>
              </a:defRPr>
            </a:lvl2pPr>
            <a:lvl3pPr marL="0" indent="914400">
              <a:lnSpc>
                <a:spcPts val="4800"/>
              </a:lnSpc>
              <a:spcBef>
                <a:spcPts val="0"/>
              </a:spcBef>
              <a:buSzTx/>
              <a:buNone/>
              <a:defRPr b="0" sz="4000">
                <a:solidFill>
                  <a:srgbClr val="0A2651"/>
                </a:solidFill>
              </a:defRPr>
            </a:lvl3pPr>
            <a:lvl4pPr marL="0" indent="1371600">
              <a:lnSpc>
                <a:spcPts val="4800"/>
              </a:lnSpc>
              <a:spcBef>
                <a:spcPts val="0"/>
              </a:spcBef>
              <a:buSzTx/>
              <a:buNone/>
              <a:defRPr b="0" sz="4000">
                <a:solidFill>
                  <a:srgbClr val="0A2651"/>
                </a:solidFill>
              </a:defRPr>
            </a:lvl4pPr>
            <a:lvl5pPr marL="0" indent="1828800">
              <a:lnSpc>
                <a:spcPts val="4800"/>
              </a:lnSpc>
              <a:spcBef>
                <a:spcPts val="0"/>
              </a:spcBef>
              <a:buSzTx/>
              <a:buNone/>
              <a:defRPr b="0" sz="4000">
                <a:solidFill>
                  <a:srgbClr val="0A2651"/>
                </a:solidFill>
              </a:defRPr>
            </a:lvl5pPr>
          </a:lstStyle>
          <a:p>
            <a:pPr/>
            <a:r>
              <a:t>Beispieltext für eineÜberschrift</a:t>
            </a:r>
          </a:p>
          <a:p>
            <a:pPr lvl="1"/>
            <a:r>
              <a:t/>
            </a:r>
          </a:p>
          <a:p>
            <a:pPr lvl="2"/>
            <a:r>
              <a:t/>
            </a:r>
          </a:p>
          <a:p>
            <a:pPr lvl="3"/>
            <a:r>
              <a:t/>
            </a:r>
          </a:p>
          <a:p>
            <a:pPr lvl="4"/>
            <a:r>
              <a:t/>
            </a:r>
          </a:p>
        </p:txBody>
      </p:sp>
      <p:pic>
        <p:nvPicPr>
          <p:cNvPr id="81" name="Grafik 14" descr="Grafik 14"/>
          <p:cNvPicPr>
            <a:picLocks noChangeAspect="1"/>
          </p:cNvPicPr>
          <p:nvPr/>
        </p:nvPicPr>
        <p:blipFill>
          <a:blip r:embed="rId3">
            <a:extLst/>
          </a:blip>
          <a:stretch>
            <a:fillRect/>
          </a:stretch>
        </p:blipFill>
        <p:spPr>
          <a:xfrm>
            <a:off x="8721383" y="56"/>
            <a:ext cx="3470617" cy="1444277"/>
          </a:xfrm>
          <a:prstGeom prst="rect">
            <a:avLst/>
          </a:prstGeom>
          <a:ln w="12700">
            <a:miter lim="400000"/>
          </a:ln>
        </p:spPr>
      </p:pic>
      <p:sp>
        <p:nvSpPr>
          <p:cNvPr id="82" name="Textplatzhalter 17"/>
          <p:cNvSpPr/>
          <p:nvPr>
            <p:ph type="body" sz="quarter" idx="22" hasCustomPrompt="1"/>
          </p:nvPr>
        </p:nvSpPr>
        <p:spPr>
          <a:xfrm>
            <a:off x="1055687" y="368300"/>
            <a:ext cx="6967537" cy="363221"/>
          </a:xfrm>
          <a:prstGeom prst="rect">
            <a:avLst/>
          </a:prstGeom>
          <a:noFill/>
        </p:spPr>
        <p:txBody>
          <a:bodyPr lIns="0" tIns="0" rIns="0" bIns="0"/>
          <a:lstStyle>
            <a:lvl1pPr>
              <a:defRPr b="0" sz="1600">
                <a:solidFill>
                  <a:srgbClr val="71C7E5"/>
                </a:solidFill>
              </a:defRPr>
            </a:lvl1pPr>
          </a:lstStyle>
          <a:p>
            <a:pPr/>
            <a:r>
              <a:t>Präsentationsthema Seitentitel (optional)</a:t>
            </a:r>
          </a:p>
        </p:txBody>
      </p:sp>
      <p:sp>
        <p:nvSpPr>
          <p:cNvPr id="83" name="Textplatzhalter 6"/>
          <p:cNvSpPr/>
          <p:nvPr>
            <p:ph type="body" sz="quarter" idx="23" hasCustomPrompt="1"/>
          </p:nvPr>
        </p:nvSpPr>
        <p:spPr>
          <a:xfrm>
            <a:off x="1055688" y="2712803"/>
            <a:ext cx="4794506" cy="3150418"/>
          </a:xfrm>
          <a:prstGeom prst="rect">
            <a:avLst/>
          </a:prstGeom>
          <a:noFill/>
        </p:spPr>
        <p:txBody>
          <a:bodyPr lIns="0" tIns="0" rIns="0" bIns="0"/>
          <a:lstStyle>
            <a:lvl1pPr>
              <a:lnSpc>
                <a:spcPts val="2500"/>
              </a:lnSpc>
              <a:spcBef>
                <a:spcPts val="0"/>
              </a:spcBef>
              <a:defRPr b="0" sz="1800"/>
            </a:lvl1pPr>
          </a:lstStyle>
          <a:p>
            <a:pPr/>
            <a:r>
              <a:t>Beispieltext für einen Fließtext. At faccuptatur, ut que poreper spelition et hicimi, corecep tatem. Nam eumquiate dolorporem iducid molut eatiat et ratius ipsum, ut accullesto blaccul litate nulparc hitemporiam nimoluptat eati occum fugias dolut eiciatia si nullibusdae min.</a:t>
            </a:r>
          </a:p>
        </p:txBody>
      </p:sp>
      <p:sp>
        <p:nvSpPr>
          <p:cNvPr id="84" name="Slide Number"/>
          <p:cNvSpPr txBox="1"/>
          <p:nvPr>
            <p:ph type="sldNum" sz="quarter" idx="2"/>
          </p:nvPr>
        </p:nvSpPr>
        <p:spPr>
          <a:xfrm>
            <a:off x="11403462" y="6173735"/>
            <a:ext cx="330161" cy="313393"/>
          </a:xfrm>
          <a:prstGeom prst="rect">
            <a:avLst/>
          </a:prstGeom>
        </p:spPr>
        <p:txBody>
          <a:bodyPr anchor="t"/>
          <a:lstStyle>
            <a:lvl1pPr>
              <a:defRPr sz="16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halt Text, Aufzählung links/Bild rechts">
    <p:spTree>
      <p:nvGrpSpPr>
        <p:cNvPr id="1" name=""/>
        <p:cNvGrpSpPr/>
        <p:nvPr/>
      </p:nvGrpSpPr>
      <p:grpSpPr>
        <a:xfrm>
          <a:off x="0" y="0"/>
          <a:ext cx="0" cy="0"/>
          <a:chOff x="0" y="0"/>
          <a:chExt cx="0" cy="0"/>
        </a:xfrm>
      </p:grpSpPr>
      <p:pic>
        <p:nvPicPr>
          <p:cNvPr id="91" name="Grafik 12" descr="Grafik 12"/>
          <p:cNvPicPr>
            <a:picLocks noChangeAspect="1"/>
          </p:cNvPicPr>
          <p:nvPr/>
        </p:nvPicPr>
        <p:blipFill>
          <a:blip r:embed="rId2">
            <a:extLst/>
          </a:blip>
          <a:stretch>
            <a:fillRect/>
          </a:stretch>
        </p:blipFill>
        <p:spPr>
          <a:xfrm>
            <a:off x="7007838" y="5313967"/>
            <a:ext cx="5184162" cy="1544034"/>
          </a:xfrm>
          <a:prstGeom prst="rect">
            <a:avLst/>
          </a:prstGeom>
          <a:ln w="12700">
            <a:miter lim="400000"/>
          </a:ln>
        </p:spPr>
      </p:pic>
      <p:sp>
        <p:nvSpPr>
          <p:cNvPr id="92" name="Bildplatzhalter 4"/>
          <p:cNvSpPr/>
          <p:nvPr>
            <p:ph type="pic" sz="half" idx="21"/>
          </p:nvPr>
        </p:nvSpPr>
        <p:spPr>
          <a:xfrm>
            <a:off x="6096000" y="1282927"/>
            <a:ext cx="5761038" cy="3602582"/>
          </a:xfrm>
          <a:prstGeom prst="rect">
            <a:avLst/>
          </a:prstGeom>
          <a:noFill/>
        </p:spPr>
        <p:txBody>
          <a:bodyPr lIns="91439" rIns="91439">
            <a:noAutofit/>
          </a:bodyPr>
          <a:lstStyle/>
          <a:p>
            <a:pPr/>
          </a:p>
        </p:txBody>
      </p:sp>
      <p:sp>
        <p:nvSpPr>
          <p:cNvPr id="93" name="Body Level One…"/>
          <p:cNvSpPr txBox="1"/>
          <p:nvPr>
            <p:ph type="body" sz="quarter" idx="1" hasCustomPrompt="1"/>
          </p:nvPr>
        </p:nvSpPr>
        <p:spPr>
          <a:xfrm>
            <a:off x="1055687" y="1268413"/>
            <a:ext cx="5040313" cy="1260102"/>
          </a:xfrm>
          <a:prstGeom prst="rect">
            <a:avLst/>
          </a:prstGeom>
          <a:noFill/>
        </p:spPr>
        <p:txBody>
          <a:bodyPr lIns="0" tIns="0" rIns="0" bIns="0"/>
          <a:lstStyle>
            <a:lvl1pPr>
              <a:lnSpc>
                <a:spcPts val="4800"/>
              </a:lnSpc>
              <a:spcBef>
                <a:spcPts val="0"/>
              </a:spcBef>
              <a:defRPr b="0" sz="4000">
                <a:solidFill>
                  <a:srgbClr val="0A2651"/>
                </a:solidFill>
              </a:defRPr>
            </a:lvl1pPr>
            <a:lvl2pPr marL="0" indent="457200">
              <a:lnSpc>
                <a:spcPts val="4800"/>
              </a:lnSpc>
              <a:spcBef>
                <a:spcPts val="0"/>
              </a:spcBef>
              <a:buSzTx/>
              <a:buNone/>
              <a:defRPr b="0" sz="4000">
                <a:solidFill>
                  <a:srgbClr val="0A2651"/>
                </a:solidFill>
              </a:defRPr>
            </a:lvl2pPr>
            <a:lvl3pPr marL="0" indent="914400">
              <a:lnSpc>
                <a:spcPts val="4800"/>
              </a:lnSpc>
              <a:spcBef>
                <a:spcPts val="0"/>
              </a:spcBef>
              <a:buSzTx/>
              <a:buNone/>
              <a:defRPr b="0" sz="4000">
                <a:solidFill>
                  <a:srgbClr val="0A2651"/>
                </a:solidFill>
              </a:defRPr>
            </a:lvl3pPr>
            <a:lvl4pPr marL="0" indent="1371600">
              <a:lnSpc>
                <a:spcPts val="4800"/>
              </a:lnSpc>
              <a:spcBef>
                <a:spcPts val="0"/>
              </a:spcBef>
              <a:buSzTx/>
              <a:buNone/>
              <a:defRPr b="0" sz="4000">
                <a:solidFill>
                  <a:srgbClr val="0A2651"/>
                </a:solidFill>
              </a:defRPr>
            </a:lvl4pPr>
            <a:lvl5pPr marL="0" indent="1828800">
              <a:lnSpc>
                <a:spcPts val="4800"/>
              </a:lnSpc>
              <a:spcBef>
                <a:spcPts val="0"/>
              </a:spcBef>
              <a:buSzTx/>
              <a:buNone/>
              <a:defRPr b="0" sz="4000">
                <a:solidFill>
                  <a:srgbClr val="0A2651"/>
                </a:solidFill>
              </a:defRPr>
            </a:lvl5pPr>
          </a:lstStyle>
          <a:p>
            <a:pPr/>
            <a:r>
              <a:t>Beispieltext für eineÜberschrift</a:t>
            </a:r>
          </a:p>
          <a:p>
            <a:pPr lvl="1"/>
            <a:r>
              <a:t/>
            </a:r>
          </a:p>
          <a:p>
            <a:pPr lvl="2"/>
            <a:r>
              <a:t/>
            </a:r>
          </a:p>
          <a:p>
            <a:pPr lvl="3"/>
            <a:r>
              <a:t/>
            </a:r>
          </a:p>
          <a:p>
            <a:pPr lvl="4"/>
            <a:r>
              <a:t/>
            </a:r>
          </a:p>
        </p:txBody>
      </p:sp>
      <p:pic>
        <p:nvPicPr>
          <p:cNvPr id="94" name="Grafik 14" descr="Grafik 14"/>
          <p:cNvPicPr>
            <a:picLocks noChangeAspect="1"/>
          </p:cNvPicPr>
          <p:nvPr/>
        </p:nvPicPr>
        <p:blipFill>
          <a:blip r:embed="rId3">
            <a:extLst/>
          </a:blip>
          <a:stretch>
            <a:fillRect/>
          </a:stretch>
        </p:blipFill>
        <p:spPr>
          <a:xfrm>
            <a:off x="8721383" y="56"/>
            <a:ext cx="3470617" cy="1444277"/>
          </a:xfrm>
          <a:prstGeom prst="rect">
            <a:avLst/>
          </a:prstGeom>
          <a:ln w="12700">
            <a:miter lim="400000"/>
          </a:ln>
        </p:spPr>
      </p:pic>
      <p:sp>
        <p:nvSpPr>
          <p:cNvPr id="95" name="Textplatzhalter 17"/>
          <p:cNvSpPr/>
          <p:nvPr>
            <p:ph type="body" sz="quarter" idx="22" hasCustomPrompt="1"/>
          </p:nvPr>
        </p:nvSpPr>
        <p:spPr>
          <a:xfrm>
            <a:off x="1055687" y="368300"/>
            <a:ext cx="6967537" cy="363221"/>
          </a:xfrm>
          <a:prstGeom prst="rect">
            <a:avLst/>
          </a:prstGeom>
          <a:noFill/>
        </p:spPr>
        <p:txBody>
          <a:bodyPr lIns="0" tIns="0" rIns="0" bIns="0"/>
          <a:lstStyle>
            <a:lvl1pPr>
              <a:defRPr b="0" sz="1600">
                <a:solidFill>
                  <a:srgbClr val="71C7E5"/>
                </a:solidFill>
              </a:defRPr>
            </a:lvl1pPr>
          </a:lstStyle>
          <a:p>
            <a:pPr/>
            <a:r>
              <a:t>Präsentationsthema Seitentitel (optional)</a:t>
            </a:r>
          </a:p>
        </p:txBody>
      </p:sp>
      <p:sp>
        <p:nvSpPr>
          <p:cNvPr id="96" name="Slide Number"/>
          <p:cNvSpPr txBox="1"/>
          <p:nvPr>
            <p:ph type="sldNum" sz="quarter" idx="2"/>
          </p:nvPr>
        </p:nvSpPr>
        <p:spPr>
          <a:xfrm>
            <a:off x="11403462" y="6173735"/>
            <a:ext cx="330161" cy="313393"/>
          </a:xfrm>
          <a:prstGeom prst="rect">
            <a:avLst/>
          </a:prstGeom>
        </p:spPr>
        <p:txBody>
          <a:bodyPr anchor="t"/>
          <a:lstStyle>
            <a:lvl1pPr>
              <a:defRPr sz="1600">
                <a:solidFill>
                  <a:srgbClr val="FFFFFF"/>
                </a:solidFill>
              </a:defRPr>
            </a:lvl1pPr>
          </a:lstStyle>
          <a:p>
            <a:pPr/>
            <a:fld id="{86CB4B4D-7CA3-9044-876B-883B54F8677D}" type="slidenum"/>
          </a:p>
        </p:txBody>
      </p:sp>
      <p:sp>
        <p:nvSpPr>
          <p:cNvPr id="97" name="Textplatzhalter 6"/>
          <p:cNvSpPr/>
          <p:nvPr>
            <p:ph type="body" sz="quarter" idx="23" hasCustomPrompt="1"/>
          </p:nvPr>
        </p:nvSpPr>
        <p:spPr>
          <a:xfrm>
            <a:off x="1055688" y="2712803"/>
            <a:ext cx="4794506" cy="2059495"/>
          </a:xfrm>
          <a:prstGeom prst="rect">
            <a:avLst/>
          </a:prstGeom>
          <a:noFill/>
        </p:spPr>
        <p:txBody>
          <a:bodyPr lIns="0" tIns="0" rIns="0" bIns="0"/>
          <a:lstStyle>
            <a:lvl1pPr>
              <a:lnSpc>
                <a:spcPts val="2500"/>
              </a:lnSpc>
              <a:spcBef>
                <a:spcPts val="0"/>
              </a:spcBef>
              <a:defRPr b="0" sz="2000">
                <a:solidFill>
                  <a:srgbClr val="0C2C65"/>
                </a:solidFill>
              </a:defRPr>
            </a:lvl1pPr>
          </a:lstStyle>
          <a:p>
            <a:pPr/>
            <a:r>
              <a:t>+  Beispiel Aufzählung +  Beispiel Aufzählung
+  Beispiel Aufzählung 
+  Beispiel Aufzählung 
+  Beispiel Aufzählung</a:t>
            </a:r>
          </a:p>
        </p:txBody>
      </p:sp>
      <p:sp>
        <p:nvSpPr>
          <p:cNvPr id="98" name="Textplatzhalter 6"/>
          <p:cNvSpPr/>
          <p:nvPr>
            <p:ph type="body" sz="quarter" idx="24" hasCustomPrompt="1"/>
          </p:nvPr>
        </p:nvSpPr>
        <p:spPr>
          <a:xfrm>
            <a:off x="1055688" y="4868090"/>
            <a:ext cx="4794506" cy="1351735"/>
          </a:xfrm>
          <a:prstGeom prst="rect">
            <a:avLst/>
          </a:prstGeom>
          <a:noFill/>
        </p:spPr>
        <p:txBody>
          <a:bodyPr lIns="0" tIns="0" rIns="0" bIns="0"/>
          <a:lstStyle>
            <a:lvl1pPr>
              <a:lnSpc>
                <a:spcPts val="2500"/>
              </a:lnSpc>
              <a:spcBef>
                <a:spcPts val="0"/>
              </a:spcBef>
              <a:defRPr b="0" sz="1200"/>
            </a:lvl1pPr>
          </a:lstStyle>
          <a:p>
            <a:pPr/>
            <a:r>
              <a:t>Beispieltext für einen Fließtext. At faccuptatur, ut que poreper spelition et hicimi, corecep tatem. Nam eumquiate dolorporem iducid molut eatiat et ratius ipsum, ut accullesto blaccul litate nulparc hitemporiam nimoluptat eati occum fugias dolut eiciatia.</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halt Text, Aufzählung links / Bild ganzseitig rechts">
    <p:spTree>
      <p:nvGrpSpPr>
        <p:cNvPr id="1" name=""/>
        <p:cNvGrpSpPr/>
        <p:nvPr/>
      </p:nvGrpSpPr>
      <p:grpSpPr>
        <a:xfrm>
          <a:off x="0" y="0"/>
          <a:ext cx="0" cy="0"/>
          <a:chOff x="0" y="0"/>
          <a:chExt cx="0" cy="0"/>
        </a:xfrm>
      </p:grpSpPr>
      <p:sp>
        <p:nvSpPr>
          <p:cNvPr id="105" name="Bildplatzhalter 7"/>
          <p:cNvSpPr/>
          <p:nvPr>
            <p:ph type="pic" idx="21"/>
          </p:nvPr>
        </p:nvSpPr>
        <p:spPr>
          <a:xfrm>
            <a:off x="7007838" y="1"/>
            <a:ext cx="5184162" cy="6858001"/>
          </a:xfrm>
          <a:prstGeom prst="rect">
            <a:avLst/>
          </a:prstGeom>
          <a:noFill/>
        </p:spPr>
        <p:txBody>
          <a:bodyPr lIns="91439" rIns="91439">
            <a:noAutofit/>
          </a:bodyPr>
          <a:lstStyle/>
          <a:p>
            <a:pPr/>
          </a:p>
        </p:txBody>
      </p:sp>
      <p:pic>
        <p:nvPicPr>
          <p:cNvPr id="106" name="Grafik 12" descr="Grafik 12"/>
          <p:cNvPicPr>
            <a:picLocks noChangeAspect="1"/>
          </p:cNvPicPr>
          <p:nvPr/>
        </p:nvPicPr>
        <p:blipFill>
          <a:blip r:embed="rId2">
            <a:extLst/>
          </a:blip>
          <a:stretch>
            <a:fillRect/>
          </a:stretch>
        </p:blipFill>
        <p:spPr>
          <a:xfrm>
            <a:off x="7007838" y="5313965"/>
            <a:ext cx="5184162" cy="1544034"/>
          </a:xfrm>
          <a:prstGeom prst="rect">
            <a:avLst/>
          </a:prstGeom>
          <a:ln w="12700">
            <a:miter lim="400000"/>
          </a:ln>
        </p:spPr>
      </p:pic>
      <p:sp>
        <p:nvSpPr>
          <p:cNvPr id="107" name="Body Level One…"/>
          <p:cNvSpPr txBox="1"/>
          <p:nvPr>
            <p:ph type="body" sz="quarter" idx="1" hasCustomPrompt="1"/>
          </p:nvPr>
        </p:nvSpPr>
        <p:spPr>
          <a:xfrm>
            <a:off x="1055687" y="1537354"/>
            <a:ext cx="5040313" cy="1260102"/>
          </a:xfrm>
          <a:prstGeom prst="rect">
            <a:avLst/>
          </a:prstGeom>
          <a:noFill/>
        </p:spPr>
        <p:txBody>
          <a:bodyPr lIns="0" tIns="0" rIns="0" bIns="0"/>
          <a:lstStyle>
            <a:lvl1pPr>
              <a:lnSpc>
                <a:spcPts val="4800"/>
              </a:lnSpc>
              <a:spcBef>
                <a:spcPts val="0"/>
              </a:spcBef>
              <a:defRPr b="0" sz="4000">
                <a:solidFill>
                  <a:srgbClr val="0A2651"/>
                </a:solidFill>
              </a:defRPr>
            </a:lvl1pPr>
            <a:lvl2pPr marL="0" indent="457200">
              <a:lnSpc>
                <a:spcPts val="4800"/>
              </a:lnSpc>
              <a:spcBef>
                <a:spcPts val="0"/>
              </a:spcBef>
              <a:buSzTx/>
              <a:buNone/>
              <a:defRPr b="0" sz="4000">
                <a:solidFill>
                  <a:srgbClr val="0A2651"/>
                </a:solidFill>
              </a:defRPr>
            </a:lvl2pPr>
            <a:lvl3pPr marL="0" indent="914400">
              <a:lnSpc>
                <a:spcPts val="4800"/>
              </a:lnSpc>
              <a:spcBef>
                <a:spcPts val="0"/>
              </a:spcBef>
              <a:buSzTx/>
              <a:buNone/>
              <a:defRPr b="0" sz="4000">
                <a:solidFill>
                  <a:srgbClr val="0A2651"/>
                </a:solidFill>
              </a:defRPr>
            </a:lvl3pPr>
            <a:lvl4pPr marL="0" indent="1371600">
              <a:lnSpc>
                <a:spcPts val="4800"/>
              </a:lnSpc>
              <a:spcBef>
                <a:spcPts val="0"/>
              </a:spcBef>
              <a:buSzTx/>
              <a:buNone/>
              <a:defRPr b="0" sz="4000">
                <a:solidFill>
                  <a:srgbClr val="0A2651"/>
                </a:solidFill>
              </a:defRPr>
            </a:lvl4pPr>
            <a:lvl5pPr marL="0" indent="1828800">
              <a:lnSpc>
                <a:spcPts val="4800"/>
              </a:lnSpc>
              <a:spcBef>
                <a:spcPts val="0"/>
              </a:spcBef>
              <a:buSzTx/>
              <a:buNone/>
              <a:defRPr b="0" sz="4000">
                <a:solidFill>
                  <a:srgbClr val="0A2651"/>
                </a:solidFill>
              </a:defRPr>
            </a:lvl5pPr>
          </a:lstStyle>
          <a:p>
            <a:pPr/>
            <a:r>
              <a:t>Beispieltext für eineÜberschrift</a:t>
            </a:r>
          </a:p>
          <a:p>
            <a:pPr lvl="1"/>
            <a:r>
              <a:t/>
            </a:r>
          </a:p>
          <a:p>
            <a:pPr lvl="2"/>
            <a:r>
              <a:t/>
            </a:r>
          </a:p>
          <a:p>
            <a:pPr lvl="3"/>
            <a:r>
              <a:t/>
            </a:r>
          </a:p>
          <a:p>
            <a:pPr lvl="4"/>
            <a:r>
              <a:t/>
            </a:r>
          </a:p>
        </p:txBody>
      </p:sp>
      <p:sp>
        <p:nvSpPr>
          <p:cNvPr id="108" name="Textplatzhalter 6"/>
          <p:cNvSpPr/>
          <p:nvPr>
            <p:ph type="body" sz="quarter" idx="22" hasCustomPrompt="1"/>
          </p:nvPr>
        </p:nvSpPr>
        <p:spPr>
          <a:xfrm>
            <a:off x="1055688" y="2981744"/>
            <a:ext cx="4794506" cy="1766990"/>
          </a:xfrm>
          <a:prstGeom prst="rect">
            <a:avLst/>
          </a:prstGeom>
          <a:noFill/>
        </p:spPr>
        <p:txBody>
          <a:bodyPr lIns="0" tIns="0" rIns="0" bIns="0"/>
          <a:lstStyle>
            <a:lvl1pPr marL="342900" indent="-342900">
              <a:lnSpc>
                <a:spcPts val="2500"/>
              </a:lnSpc>
              <a:spcBef>
                <a:spcPts val="0"/>
              </a:spcBef>
              <a:buClr>
                <a:srgbClr val="0C2C65"/>
              </a:buClr>
              <a:buSzPct val="100000"/>
              <a:buFont typeface="Arial"/>
              <a:buChar char="+"/>
              <a:defRPr b="0" sz="2000">
                <a:solidFill>
                  <a:srgbClr val="0C2C65"/>
                </a:solidFill>
              </a:defRPr>
            </a:lvl1pPr>
          </a:lstStyle>
          <a:p>
            <a:pPr/>
            <a:r>
              <a:t>Beispiel Aufzählung
Beispiel Aufzählung 
Beispiel Aufzählung 
Beispiel Aufzählung 
Beispiel Aufzählung</a:t>
            </a:r>
          </a:p>
        </p:txBody>
      </p:sp>
      <p:sp>
        <p:nvSpPr>
          <p:cNvPr id="109" name="Slide Number"/>
          <p:cNvSpPr txBox="1"/>
          <p:nvPr>
            <p:ph type="sldNum" sz="quarter" idx="2"/>
          </p:nvPr>
        </p:nvSpPr>
        <p:spPr>
          <a:xfrm>
            <a:off x="11403462" y="6173735"/>
            <a:ext cx="330161" cy="313393"/>
          </a:xfrm>
          <a:prstGeom prst="rect">
            <a:avLst/>
          </a:prstGeom>
        </p:spPr>
        <p:txBody>
          <a:bodyPr anchor="t"/>
          <a:lstStyle>
            <a:lvl1pPr>
              <a:defRPr sz="1600">
                <a:solidFill>
                  <a:srgbClr val="FFFFFF"/>
                </a:solidFill>
              </a:defRPr>
            </a:lvl1pPr>
          </a:lstStyle>
          <a:p>
            <a:pPr/>
            <a:fld id="{86CB4B4D-7CA3-9044-876B-883B54F8677D}" type="slidenum"/>
          </a:p>
        </p:txBody>
      </p:sp>
      <p:pic>
        <p:nvPicPr>
          <p:cNvPr id="110" name="Grafik 10" descr="Grafik 10"/>
          <p:cNvPicPr>
            <a:picLocks noChangeAspect="1"/>
          </p:cNvPicPr>
          <p:nvPr/>
        </p:nvPicPr>
        <p:blipFill>
          <a:blip r:embed="rId3">
            <a:extLst/>
          </a:blip>
          <a:stretch>
            <a:fillRect/>
          </a:stretch>
        </p:blipFill>
        <p:spPr>
          <a:xfrm>
            <a:off x="699253" y="56"/>
            <a:ext cx="3470617" cy="1444277"/>
          </a:xfrm>
          <a:prstGeom prst="rect">
            <a:avLst/>
          </a:prstGeom>
          <a:ln w="12700">
            <a:miter lim="400000"/>
          </a:ln>
        </p:spPr>
      </p:pic>
      <p:sp>
        <p:nvSpPr>
          <p:cNvPr id="111" name="Textplatzhalter 6"/>
          <p:cNvSpPr/>
          <p:nvPr>
            <p:ph type="body" sz="quarter" idx="23" hasCustomPrompt="1"/>
          </p:nvPr>
        </p:nvSpPr>
        <p:spPr>
          <a:xfrm>
            <a:off x="1055688" y="4933022"/>
            <a:ext cx="4794506" cy="1314097"/>
          </a:xfrm>
          <a:prstGeom prst="rect">
            <a:avLst/>
          </a:prstGeom>
          <a:noFill/>
        </p:spPr>
        <p:txBody>
          <a:bodyPr lIns="0" tIns="0" rIns="0" bIns="0"/>
          <a:lstStyle>
            <a:lvl1pPr>
              <a:lnSpc>
                <a:spcPts val="2500"/>
              </a:lnSpc>
              <a:spcBef>
                <a:spcPts val="0"/>
              </a:spcBef>
              <a:defRPr b="0" sz="1200"/>
            </a:lvl1pPr>
          </a:lstStyle>
          <a:p>
            <a:pPr/>
            <a:r>
              <a:t>Beispieltext für einen Fließtext. At faccuptatur, ut que poreper spelition et hicimi, corecep tatem. Nam eumquiate dolorporem iducid molut eatiat et ratius ipsum, ut accullesto blaccul litate nulparc hitemporiam nimoluptat eati occum fugias dolut eiciatia.</a:t>
            </a: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chlussfolie mit Kontakt">
    <p:spTree>
      <p:nvGrpSpPr>
        <p:cNvPr id="1" name=""/>
        <p:cNvGrpSpPr/>
        <p:nvPr/>
      </p:nvGrpSpPr>
      <p:grpSpPr>
        <a:xfrm>
          <a:off x="0" y="0"/>
          <a:ext cx="0" cy="0"/>
          <a:chOff x="0" y="0"/>
          <a:chExt cx="0" cy="0"/>
        </a:xfrm>
      </p:grpSpPr>
      <p:pic>
        <p:nvPicPr>
          <p:cNvPr id="118" name="Grafik 5" descr="Grafik 5"/>
          <p:cNvPicPr>
            <a:picLocks noChangeAspect="1"/>
          </p:cNvPicPr>
          <p:nvPr/>
        </p:nvPicPr>
        <p:blipFill>
          <a:blip r:embed="rId2">
            <a:extLst/>
          </a:blip>
          <a:stretch>
            <a:fillRect/>
          </a:stretch>
        </p:blipFill>
        <p:spPr>
          <a:xfrm>
            <a:off x="209005" y="56"/>
            <a:ext cx="3470618" cy="1444277"/>
          </a:xfrm>
          <a:prstGeom prst="rect">
            <a:avLst/>
          </a:prstGeom>
          <a:ln w="12700">
            <a:miter lim="400000"/>
          </a:ln>
        </p:spPr>
      </p:pic>
      <p:pic>
        <p:nvPicPr>
          <p:cNvPr id="119" name="Grafik 2" descr="Grafik 2"/>
          <p:cNvPicPr>
            <a:picLocks noChangeAspect="1"/>
          </p:cNvPicPr>
          <p:nvPr/>
        </p:nvPicPr>
        <p:blipFill>
          <a:blip r:embed="rId3">
            <a:extLst/>
          </a:blip>
          <a:stretch>
            <a:fillRect/>
          </a:stretch>
        </p:blipFill>
        <p:spPr>
          <a:xfrm>
            <a:off x="4450300" y="0"/>
            <a:ext cx="7741700" cy="6858000"/>
          </a:xfrm>
          <a:prstGeom prst="rect">
            <a:avLst/>
          </a:prstGeom>
          <a:ln w="12700">
            <a:miter lim="400000"/>
          </a:ln>
        </p:spPr>
      </p:pic>
      <p:sp>
        <p:nvSpPr>
          <p:cNvPr id="120" name="Body Level One…"/>
          <p:cNvSpPr txBox="1"/>
          <p:nvPr>
            <p:ph type="body" sz="quarter" idx="1" hasCustomPrompt="1"/>
          </p:nvPr>
        </p:nvSpPr>
        <p:spPr>
          <a:xfrm>
            <a:off x="666748" y="4941887"/>
            <a:ext cx="4848228" cy="360001"/>
          </a:xfrm>
          <a:prstGeom prst="rect">
            <a:avLst/>
          </a:prstGeom>
          <a:noFill/>
        </p:spPr>
        <p:txBody>
          <a:bodyPr/>
          <a:lstStyle>
            <a:lvl1pPr>
              <a:defRPr b="0" sz="1800"/>
            </a:lvl1pPr>
            <a:lvl2pPr marL="0" indent="457200">
              <a:buSzTx/>
              <a:buNone/>
              <a:defRPr b="0" sz="1800"/>
            </a:lvl2pPr>
            <a:lvl3pPr marL="1120139" indent="-205739">
              <a:defRPr b="0" sz="1800"/>
            </a:lvl3pPr>
            <a:lvl4pPr marL="1600200" indent="-228600">
              <a:defRPr b="0" sz="1800"/>
            </a:lvl4pPr>
            <a:lvl5pPr marL="2057400" indent="-228600">
              <a:defRPr b="0" sz="1800"/>
            </a:lvl5pPr>
          </a:lstStyle>
          <a:p>
            <a:pPr/>
            <a:r>
              <a:t>Ansprechpartner</a:t>
            </a:r>
          </a:p>
          <a:p>
            <a:pPr lvl="1"/>
            <a:r>
              <a:t/>
            </a:r>
          </a:p>
          <a:p>
            <a:pPr lvl="2"/>
            <a:r>
              <a:t/>
            </a:r>
          </a:p>
          <a:p>
            <a:pPr lvl="3"/>
            <a:r>
              <a:t/>
            </a:r>
          </a:p>
          <a:p>
            <a:pPr lvl="4"/>
            <a:r>
              <a:t/>
            </a:r>
          </a:p>
        </p:txBody>
      </p:sp>
      <p:sp>
        <p:nvSpPr>
          <p:cNvPr id="121" name="Textplatzhalter 11"/>
          <p:cNvSpPr/>
          <p:nvPr>
            <p:ph type="body" sz="quarter" idx="21" hasCustomPrompt="1"/>
          </p:nvPr>
        </p:nvSpPr>
        <p:spPr>
          <a:xfrm>
            <a:off x="666748" y="5301888"/>
            <a:ext cx="4848228" cy="360001"/>
          </a:xfrm>
          <a:prstGeom prst="rect">
            <a:avLst/>
          </a:prstGeom>
          <a:noFill/>
        </p:spPr>
        <p:txBody>
          <a:bodyPr/>
          <a:lstStyle>
            <a:lvl1pPr>
              <a:defRPr b="0" sz="1800"/>
            </a:lvl1pPr>
          </a:lstStyle>
          <a:p>
            <a:pPr/>
            <a:r>
              <a:t>Telefonnummer</a:t>
            </a:r>
          </a:p>
        </p:txBody>
      </p:sp>
      <p:sp>
        <p:nvSpPr>
          <p:cNvPr id="122" name="Textplatzhalter 11"/>
          <p:cNvSpPr/>
          <p:nvPr>
            <p:ph type="body" sz="quarter" idx="22" hasCustomPrompt="1"/>
          </p:nvPr>
        </p:nvSpPr>
        <p:spPr>
          <a:xfrm>
            <a:off x="666748" y="5661888"/>
            <a:ext cx="4848228" cy="360001"/>
          </a:xfrm>
          <a:prstGeom prst="rect">
            <a:avLst/>
          </a:prstGeom>
          <a:noFill/>
        </p:spPr>
        <p:txBody>
          <a:bodyPr/>
          <a:lstStyle>
            <a:lvl1pPr>
              <a:defRPr b="0" sz="1800"/>
            </a:lvl1pPr>
          </a:lstStyle>
          <a:p>
            <a:pPr/>
            <a:r>
              <a:t>Mail</a:t>
            </a:r>
          </a:p>
        </p:txBody>
      </p:sp>
      <p:sp>
        <p:nvSpPr>
          <p:cNvPr id="123" name="Textplatzhalter 11"/>
          <p:cNvSpPr/>
          <p:nvPr>
            <p:ph type="body" sz="quarter" idx="23" hasCustomPrompt="1"/>
          </p:nvPr>
        </p:nvSpPr>
        <p:spPr>
          <a:xfrm>
            <a:off x="666747" y="6119088"/>
            <a:ext cx="4848228" cy="360001"/>
          </a:xfrm>
          <a:prstGeom prst="rect">
            <a:avLst/>
          </a:prstGeom>
          <a:noFill/>
        </p:spPr>
        <p:txBody>
          <a:bodyPr/>
          <a:lstStyle>
            <a:lvl1pPr>
              <a:defRPr sz="1800">
                <a:solidFill>
                  <a:srgbClr val="71C7E5"/>
                </a:solidFill>
              </a:defRPr>
            </a:lvl1pPr>
          </a:lstStyle>
          <a:p>
            <a:pPr/>
            <a:r>
              <a:t>www.whz.de</a:t>
            </a:r>
          </a:p>
        </p:txBody>
      </p:sp>
      <p:sp>
        <p:nvSpPr>
          <p:cNvPr id="124" name="Textplatzhalter 11"/>
          <p:cNvSpPr/>
          <p:nvPr>
            <p:ph type="body" sz="quarter" idx="24" hasCustomPrompt="1"/>
          </p:nvPr>
        </p:nvSpPr>
        <p:spPr>
          <a:xfrm>
            <a:off x="666747" y="4165312"/>
            <a:ext cx="4848228" cy="360001"/>
          </a:xfrm>
          <a:prstGeom prst="rect">
            <a:avLst/>
          </a:prstGeom>
          <a:noFill/>
        </p:spPr>
        <p:txBody>
          <a:bodyPr/>
          <a:lstStyle>
            <a:lvl1pPr>
              <a:defRPr sz="1800">
                <a:solidFill>
                  <a:srgbClr val="71C7E5"/>
                </a:solidFill>
              </a:defRPr>
            </a:lvl1pPr>
          </a:lstStyle>
          <a:p>
            <a:pPr/>
            <a:r>
              <a:t>Kontakt</a:t>
            </a:r>
          </a:p>
        </p:txBody>
      </p:sp>
      <p:sp>
        <p:nvSpPr>
          <p:cNvPr id="125" name="Textplatzhalter 11"/>
          <p:cNvSpPr/>
          <p:nvPr>
            <p:ph type="body" sz="quarter" idx="25" hasCustomPrompt="1"/>
          </p:nvPr>
        </p:nvSpPr>
        <p:spPr>
          <a:xfrm>
            <a:off x="666747" y="4553599"/>
            <a:ext cx="4848228" cy="360001"/>
          </a:xfrm>
          <a:prstGeom prst="rect">
            <a:avLst/>
          </a:prstGeom>
          <a:noFill/>
        </p:spPr>
        <p:txBody>
          <a:bodyPr/>
          <a:lstStyle>
            <a:lvl1pPr>
              <a:defRPr sz="1800"/>
            </a:lvl1pPr>
          </a:lstStyle>
          <a:p>
            <a:pPr/>
            <a:r>
              <a:t>WHZ Fakultät</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Freihandform: Form 16"/>
          <p:cNvSpPr/>
          <p:nvPr/>
        </p:nvSpPr>
        <p:spPr>
          <a:xfrm>
            <a:off x="4397852" y="-1"/>
            <a:ext cx="7818948" cy="5553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15" y="0"/>
                </a:moveTo>
                <a:lnTo>
                  <a:pt x="21530" y="29"/>
                </a:lnTo>
                <a:cubicBezTo>
                  <a:pt x="21534" y="6315"/>
                  <a:pt x="21597" y="13146"/>
                  <a:pt x="21600" y="19432"/>
                </a:cubicBezTo>
                <a:lnTo>
                  <a:pt x="12455" y="21600"/>
                </a:lnTo>
                <a:lnTo>
                  <a:pt x="0" y="10254"/>
                </a:lnTo>
                <a:cubicBezTo>
                  <a:pt x="1412" y="8757"/>
                  <a:pt x="6904" y="1497"/>
                  <a:pt x="8315" y="0"/>
                </a:cubicBezTo>
                <a:close/>
              </a:path>
            </a:pathLst>
          </a:custGeom>
          <a:blipFill>
            <a:blip r:embed="rId2"/>
            <a:stretch>
              <a:fillRect/>
            </a:stretch>
          </a:blipFill>
          <a:ln w="12700">
            <a:miter lim="400000"/>
          </a:ln>
        </p:spPr>
        <p:txBody>
          <a:bodyPr lIns="45719" rIns="45719" anchor="ctr"/>
          <a:lstStyle/>
          <a:p>
            <a:pPr algn="ctr">
              <a:defRPr>
                <a:solidFill>
                  <a:srgbClr val="FFFFFF"/>
                </a:solidFill>
              </a:defRPr>
            </a:pPr>
          </a:p>
        </p:txBody>
      </p:sp>
      <p:pic>
        <p:nvPicPr>
          <p:cNvPr id="3" name="Grafik 41" descr="Grafik 41"/>
          <p:cNvPicPr>
            <a:picLocks noChangeAspect="1"/>
          </p:cNvPicPr>
          <p:nvPr/>
        </p:nvPicPr>
        <p:blipFill>
          <a:blip r:embed="rId3">
            <a:extLst/>
          </a:blip>
          <a:srcRect l="421" t="0" r="0" b="0"/>
          <a:stretch>
            <a:fillRect/>
          </a:stretch>
        </p:blipFill>
        <p:spPr>
          <a:xfrm>
            <a:off x="0" y="2441985"/>
            <a:ext cx="12210324" cy="4479466"/>
          </a:xfrm>
          <a:prstGeom prst="rect">
            <a:avLst/>
          </a:prstGeom>
          <a:ln w="12700">
            <a:miter lim="400000"/>
          </a:ln>
        </p:spPr>
      </p:pic>
      <p:pic>
        <p:nvPicPr>
          <p:cNvPr id="4" name="Grafik 9" descr="Grafik 9"/>
          <p:cNvPicPr>
            <a:picLocks noChangeAspect="1"/>
          </p:cNvPicPr>
          <p:nvPr/>
        </p:nvPicPr>
        <p:blipFill>
          <a:blip r:embed="rId4">
            <a:extLst/>
          </a:blip>
          <a:stretch>
            <a:fillRect/>
          </a:stretch>
        </p:blipFill>
        <p:spPr>
          <a:xfrm>
            <a:off x="0" y="91"/>
            <a:ext cx="5664200" cy="2357124"/>
          </a:xfrm>
          <a:prstGeom prst="rect">
            <a:avLst/>
          </a:prstGeom>
          <a:ln w="12700">
            <a:miter lim="400000"/>
          </a:ln>
        </p:spPr>
      </p:pic>
      <p:sp>
        <p:nvSpPr>
          <p:cNvPr id="5" name="Body Level One…"/>
          <p:cNvSpPr txBox="1"/>
          <p:nvPr>
            <p:ph type="body" idx="1" hasCustomPrompt="1"/>
          </p:nvPr>
        </p:nvSpPr>
        <p:spPr>
          <a:xfrm>
            <a:off x="583303" y="3762754"/>
            <a:ext cx="4724242" cy="56323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Titel der Präsentation </a:t>
            </a:r>
          </a:p>
          <a:p>
            <a:pPr lvl="1"/>
            <a:r>
              <a:t/>
            </a:r>
          </a:p>
          <a:p>
            <a:pPr lvl="2"/>
            <a:r>
              <a:t/>
            </a:r>
          </a:p>
          <a:p>
            <a:pPr lvl="3"/>
            <a:r>
              <a:t/>
            </a:r>
          </a:p>
          <a:p>
            <a:pPr lvl="4"/>
            <a:r>
              <a:t/>
            </a:r>
          </a:p>
        </p:txBody>
      </p:sp>
      <p:sp>
        <p:nvSpPr>
          <p:cNvPr id="6" name="Textfeld 1"/>
          <p:cNvSpPr txBox="1"/>
          <p:nvPr/>
        </p:nvSpPr>
        <p:spPr>
          <a:xfrm rot="16200000">
            <a:off x="11792189" y="4401820"/>
            <a:ext cx="645126" cy="1532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
            </a:lvl1pPr>
          </a:lstStyle>
          <a:p>
            <a:pPr/>
            <a:r>
              <a:t>WHZ/Helge Gerischer</a:t>
            </a:r>
          </a:p>
        </p:txBody>
      </p:sp>
      <p:sp>
        <p:nvSpPr>
          <p:cNvPr id="7" name="Title Text"/>
          <p:cNvSpPr txBox="1"/>
          <p:nvPr>
            <p:ph type="title"/>
          </p:nvPr>
        </p:nvSpPr>
        <p:spPr>
          <a:xfrm>
            <a:off x="609600" y="0"/>
            <a:ext cx="10972800" cy="16922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8" name="Slide Number"/>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Arial"/>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Arial"/>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Arial"/>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Arial"/>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Arial"/>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Arial"/>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Arial"/>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Arial"/>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Arial"/>
        </a:defRPr>
      </a:lvl9pPr>
    </p:titleStyle>
    <p:bodyStyle>
      <a:lvl1pPr marL="0" marR="0" indent="0" algn="l" defTabSz="914400" rtl="0" latinLnBrk="0">
        <a:lnSpc>
          <a:spcPct val="90000"/>
        </a:lnSpc>
        <a:spcBef>
          <a:spcPts val="1000"/>
        </a:spcBef>
        <a:spcAft>
          <a:spcPts val="0"/>
        </a:spcAft>
        <a:buClrTx/>
        <a:buSzTx/>
        <a:buFontTx/>
        <a:buNone/>
        <a:tabLst/>
        <a:defRPr b="1" baseline="0" cap="none" i="0" spc="0" strike="noStrike" sz="3400" u="none">
          <a:solidFill>
            <a:srgbClr val="000000"/>
          </a:solidFill>
          <a:uFillTx/>
          <a:latin typeface="+mn-lt"/>
          <a:ea typeface="+mn-ea"/>
          <a:cs typeface="+mn-cs"/>
          <a:sym typeface="Arial"/>
        </a:defRPr>
      </a:lvl1pPr>
      <a:lvl2pPr marL="781050" marR="0" indent="-323850" algn="l" defTabSz="914400" rtl="0" latinLnBrk="0">
        <a:lnSpc>
          <a:spcPct val="90000"/>
        </a:lnSpc>
        <a:spcBef>
          <a:spcPts val="1000"/>
        </a:spcBef>
        <a:spcAft>
          <a:spcPts val="0"/>
        </a:spcAft>
        <a:buClrTx/>
        <a:buSzPct val="100000"/>
        <a:buFontTx/>
        <a:buChar char="•"/>
        <a:tabLst/>
        <a:defRPr b="1" baseline="0" cap="none" i="0" spc="0" strike="noStrike" sz="3400" u="none">
          <a:solidFill>
            <a:srgbClr val="000000"/>
          </a:solidFill>
          <a:uFillTx/>
          <a:latin typeface="+mn-lt"/>
          <a:ea typeface="+mn-ea"/>
          <a:cs typeface="+mn-cs"/>
          <a:sym typeface="Arial"/>
        </a:defRPr>
      </a:lvl2pPr>
      <a:lvl3pPr marL="1303019" marR="0" indent="-388619" algn="l" defTabSz="914400" rtl="0" latinLnBrk="0">
        <a:lnSpc>
          <a:spcPct val="90000"/>
        </a:lnSpc>
        <a:spcBef>
          <a:spcPts val="1000"/>
        </a:spcBef>
        <a:spcAft>
          <a:spcPts val="0"/>
        </a:spcAft>
        <a:buClrTx/>
        <a:buSzPct val="100000"/>
        <a:buFontTx/>
        <a:buChar char="•"/>
        <a:tabLst/>
        <a:defRPr b="1" baseline="0" cap="none" i="0" spc="0" strike="noStrike" sz="3400" u="none">
          <a:solidFill>
            <a:srgbClr val="000000"/>
          </a:solidFill>
          <a:uFillTx/>
          <a:latin typeface="+mn-lt"/>
          <a:ea typeface="+mn-ea"/>
          <a:cs typeface="+mn-cs"/>
          <a:sym typeface="Arial"/>
        </a:defRPr>
      </a:lvl3pPr>
      <a:lvl4pPr marL="1803400" marR="0" indent="-431800" algn="l" defTabSz="914400" rtl="0" latinLnBrk="0">
        <a:lnSpc>
          <a:spcPct val="90000"/>
        </a:lnSpc>
        <a:spcBef>
          <a:spcPts val="1000"/>
        </a:spcBef>
        <a:spcAft>
          <a:spcPts val="0"/>
        </a:spcAft>
        <a:buClrTx/>
        <a:buSzPct val="100000"/>
        <a:buFontTx/>
        <a:buChar char="•"/>
        <a:tabLst/>
        <a:defRPr b="1" baseline="0" cap="none" i="0" spc="0" strike="noStrike" sz="3400" u="none">
          <a:solidFill>
            <a:srgbClr val="000000"/>
          </a:solidFill>
          <a:uFillTx/>
          <a:latin typeface="+mn-lt"/>
          <a:ea typeface="+mn-ea"/>
          <a:cs typeface="+mn-cs"/>
          <a:sym typeface="Arial"/>
        </a:defRPr>
      </a:lvl4pPr>
      <a:lvl5pPr marL="2260600" marR="0" indent="-431800" algn="l" defTabSz="914400" rtl="0" latinLnBrk="0">
        <a:lnSpc>
          <a:spcPct val="90000"/>
        </a:lnSpc>
        <a:spcBef>
          <a:spcPts val="1000"/>
        </a:spcBef>
        <a:spcAft>
          <a:spcPts val="0"/>
        </a:spcAft>
        <a:buClrTx/>
        <a:buSzPct val="100000"/>
        <a:buFontTx/>
        <a:buChar char="•"/>
        <a:tabLst/>
        <a:defRPr b="1" baseline="0" cap="none" i="0" spc="0" strike="noStrike" sz="3400" u="none">
          <a:solidFill>
            <a:srgbClr val="000000"/>
          </a:solidFill>
          <a:uFillTx/>
          <a:latin typeface="+mn-lt"/>
          <a:ea typeface="+mn-ea"/>
          <a:cs typeface="+mn-cs"/>
          <a:sym typeface="Arial"/>
        </a:defRPr>
      </a:lvl5pPr>
      <a:lvl6pPr marL="2717800" marR="0" indent="-431800" algn="l" defTabSz="914400" rtl="0" latinLnBrk="0">
        <a:lnSpc>
          <a:spcPct val="90000"/>
        </a:lnSpc>
        <a:spcBef>
          <a:spcPts val="1000"/>
        </a:spcBef>
        <a:spcAft>
          <a:spcPts val="0"/>
        </a:spcAft>
        <a:buClrTx/>
        <a:buSzPct val="100000"/>
        <a:buFontTx/>
        <a:buChar char="•"/>
        <a:tabLst/>
        <a:defRPr b="1" baseline="0" cap="none" i="0" spc="0" strike="noStrike" sz="3400" u="none">
          <a:solidFill>
            <a:srgbClr val="000000"/>
          </a:solidFill>
          <a:uFillTx/>
          <a:latin typeface="+mn-lt"/>
          <a:ea typeface="+mn-ea"/>
          <a:cs typeface="+mn-cs"/>
          <a:sym typeface="Arial"/>
        </a:defRPr>
      </a:lvl6pPr>
      <a:lvl7pPr marL="3175000" marR="0" indent="-431800" algn="l" defTabSz="914400" rtl="0" latinLnBrk="0">
        <a:lnSpc>
          <a:spcPct val="90000"/>
        </a:lnSpc>
        <a:spcBef>
          <a:spcPts val="1000"/>
        </a:spcBef>
        <a:spcAft>
          <a:spcPts val="0"/>
        </a:spcAft>
        <a:buClrTx/>
        <a:buSzPct val="100000"/>
        <a:buFontTx/>
        <a:buChar char="•"/>
        <a:tabLst/>
        <a:defRPr b="1" baseline="0" cap="none" i="0" spc="0" strike="noStrike" sz="3400" u="none">
          <a:solidFill>
            <a:srgbClr val="000000"/>
          </a:solidFill>
          <a:uFillTx/>
          <a:latin typeface="+mn-lt"/>
          <a:ea typeface="+mn-ea"/>
          <a:cs typeface="+mn-cs"/>
          <a:sym typeface="Arial"/>
        </a:defRPr>
      </a:lvl7pPr>
      <a:lvl8pPr marL="3632200" marR="0" indent="-431800" algn="l" defTabSz="914400" rtl="0" latinLnBrk="0">
        <a:lnSpc>
          <a:spcPct val="90000"/>
        </a:lnSpc>
        <a:spcBef>
          <a:spcPts val="1000"/>
        </a:spcBef>
        <a:spcAft>
          <a:spcPts val="0"/>
        </a:spcAft>
        <a:buClrTx/>
        <a:buSzPct val="100000"/>
        <a:buFontTx/>
        <a:buChar char="•"/>
        <a:tabLst/>
        <a:defRPr b="1" baseline="0" cap="none" i="0" spc="0" strike="noStrike" sz="3400" u="none">
          <a:solidFill>
            <a:srgbClr val="000000"/>
          </a:solidFill>
          <a:uFillTx/>
          <a:latin typeface="+mn-lt"/>
          <a:ea typeface="+mn-ea"/>
          <a:cs typeface="+mn-cs"/>
          <a:sym typeface="Arial"/>
        </a:defRPr>
      </a:lvl8pPr>
      <a:lvl9pPr marL="4089400" marR="0" indent="-431800" algn="l" defTabSz="914400" rtl="0" latinLnBrk="0">
        <a:lnSpc>
          <a:spcPct val="90000"/>
        </a:lnSpc>
        <a:spcBef>
          <a:spcPts val="1000"/>
        </a:spcBef>
        <a:spcAft>
          <a:spcPts val="0"/>
        </a:spcAft>
        <a:buClrTx/>
        <a:buSzPct val="100000"/>
        <a:buFontTx/>
        <a:buChar char="•"/>
        <a:tabLst/>
        <a:defRPr b="1" baseline="0" cap="none" i="0" spc="0" strike="noStrike" sz="3400" u="none">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png"/><Relationship Id="rId16" Type="http://schemas.openxmlformats.org/officeDocument/2006/relationships/image" Target="../media/image50.png"/><Relationship Id="rId17" Type="http://schemas.openxmlformats.org/officeDocument/2006/relationships/image" Target="../media/image51.png"/><Relationship Id="rId18" Type="http://schemas.openxmlformats.org/officeDocument/2006/relationships/image" Target="../media/image52.png"/><Relationship Id="rId19" Type="http://schemas.openxmlformats.org/officeDocument/2006/relationships/image" Target="../media/image53.png"/><Relationship Id="rId20" Type="http://schemas.openxmlformats.org/officeDocument/2006/relationships/image" Target="../media/image5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5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8.png"/><Relationship Id="rId4" Type="http://schemas.openxmlformats.org/officeDocument/2006/relationships/image" Target="../media/image5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6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6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7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jpeg"/><Relationship Id="rId4"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hub.knime.com/ravi_verma/spaces/Public/data_app~SYWQF6fr7YzsYmtW/"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datacamp.com/blog/what-is-knime" TargetMode="External"/><Relationship Id="rId3" Type="http://schemas.openxmlformats.org/officeDocument/2006/relationships/hyperlink" Target="https://www.knime.com/" TargetMode="External"/><Relationship Id="rId4" Type="http://schemas.openxmlformats.org/officeDocument/2006/relationships/hyperlink" Target="https://docs.knime.com" TargetMode="External"/><Relationship Id="rId5" Type="http://schemas.openxmlformats.org/officeDocument/2006/relationships/hyperlink" Target="https://forum.knime.com" TargetMode="External"/><Relationship Id="rId6" Type="http://schemas.openxmlformats.org/officeDocument/2006/relationships/hyperlink" Target="https://youtu.be/RIpzh5YrjEY?si=whK_LJUOEIk0fHoq" TargetMode="External"/><Relationship Id="rId7" Type="http://schemas.openxmlformats.org/officeDocument/2006/relationships/hyperlink" Target="https://youtu.be/Wr9_DZ471aE?si=gi6adotQ-3Awiaj0" TargetMode="External"/><Relationship Id="rId8" Type="http://schemas.openxmlformats.org/officeDocument/2006/relationships/hyperlink" Target="https://www.youtube.com/live/EmwtYl3iv1w?si=qgyAPbBbniDCa1DR" TargetMode="External"/><Relationship Id="rId9" Type="http://schemas.openxmlformats.org/officeDocument/2006/relationships/hyperlink" Target="https://youtu.be/C-YAdPOg9BM?si=gpKy1Cw0z4E5ij8H" TargetMode="External"/><Relationship Id="rId10" Type="http://schemas.openxmlformats.org/officeDocument/2006/relationships/hyperlink" Target="https://youtu.be/ozIDnbdFRS8?si=uJsnvPA8kl3Ec-XN" TargetMode="External"/><Relationship Id="rId11" Type="http://schemas.openxmlformats.org/officeDocument/2006/relationships/hyperlink" Target="https://youtu.be/HOB1oF_dyog?si=vJBhc8EgbEn7BcdZ" TargetMode="External"/><Relationship Id="rId12" Type="http://schemas.openxmlformats.org/officeDocument/2006/relationships/hyperlink" Target="https://knime.learnupon.com/enrollments/262137807/page/991898524" TargetMode="External"/><Relationship Id="rId13" Type="http://schemas.openxmlformats.org/officeDocument/2006/relationships/hyperlink" Target="https://hub.knime.com/"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mailto:ravi.Verma.odf@fh-zwickau.de"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extplatzhalter 1"/>
          <p:cNvSpPr txBox="1"/>
          <p:nvPr>
            <p:ph type="body" sz="quarter" idx="1"/>
          </p:nvPr>
        </p:nvSpPr>
        <p:spPr>
          <a:xfrm>
            <a:off x="536622" y="3422679"/>
            <a:ext cx="7489616" cy="986407"/>
          </a:xfrm>
          <a:prstGeom prst="rect">
            <a:avLst/>
          </a:prstGeom>
        </p:spPr>
        <p:txBody>
          <a:bodyPr/>
          <a:lstStyle>
            <a:lvl1pPr defTabSz="713231">
              <a:spcBef>
                <a:spcPts val="700"/>
              </a:spcBef>
              <a:defRPr sz="3120"/>
            </a:lvl1pPr>
          </a:lstStyle>
          <a:p>
            <a:pPr/>
            <a:r>
              <a:t>End-to-End Data Analysis: From Regional Sales to Bike Price Prediction</a:t>
            </a:r>
          </a:p>
        </p:txBody>
      </p:sp>
      <p:sp>
        <p:nvSpPr>
          <p:cNvPr id="136" name="Textplatzhalter 2"/>
          <p:cNvSpPr/>
          <p:nvPr>
            <p:ph type="body" idx="21"/>
          </p:nvPr>
        </p:nvSpPr>
        <p:spPr>
          <a:xfrm>
            <a:off x="583302" y="4506505"/>
            <a:ext cx="3103709" cy="551784"/>
          </a:xfrm>
          <a:prstGeom prst="rect">
            <a:avLst/>
          </a:prstGeom>
          <a:extLst>
            <a:ext uri="{C572A759-6A51-4108-AA02-DFA0A04FC94B}">
              <ma14:wrappingTextBoxFlag xmlns:ma14="http://schemas.microsoft.com/office/mac/drawingml/2011/main" val="1"/>
            </a:ext>
          </a:extLst>
        </p:spPr>
        <p:txBody>
          <a:bodyPr/>
          <a:lstStyle>
            <a:lvl1pPr defTabSz="374904">
              <a:spcBef>
                <a:spcPts val="400"/>
              </a:spcBef>
              <a:defRPr sz="1640"/>
            </a:lvl1pPr>
          </a:lstStyle>
          <a:p>
            <a:pPr/>
            <a:r>
              <a:t>Analytics for Data Decisions (WIW64031)</a:t>
            </a:r>
          </a:p>
        </p:txBody>
      </p:sp>
      <p:sp>
        <p:nvSpPr>
          <p:cNvPr id="137" name="Textplatzhalter 4"/>
          <p:cNvSpPr/>
          <p:nvPr>
            <p:ph type="body" idx="23"/>
          </p:nvPr>
        </p:nvSpPr>
        <p:spPr>
          <a:xfrm>
            <a:off x="617841" y="5629161"/>
            <a:ext cx="3103708" cy="551783"/>
          </a:xfrm>
          <a:prstGeom prst="rect">
            <a:avLst/>
          </a:prstGeom>
          <a:extLst>
            <a:ext uri="{C572A759-6A51-4108-AA02-DFA0A04FC94B}">
              <ma14:wrappingTextBoxFlag xmlns:ma14="http://schemas.microsoft.com/office/mac/drawingml/2011/main" val="1"/>
            </a:ext>
          </a:extLst>
        </p:spPr>
        <p:txBody>
          <a:bodyPr/>
          <a:lstStyle>
            <a:lvl1pPr defTabSz="749808">
              <a:spcBef>
                <a:spcPts val="800"/>
              </a:spcBef>
              <a:defRPr sz="1640"/>
            </a:lvl1pPr>
          </a:lstStyle>
          <a:p>
            <a:pPr/>
            <a:r>
              <a:t>Submitted by: Ravi Verma (54270)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Foliennummernplatzhalter 5"/>
          <p:cNvSpPr txBox="1"/>
          <p:nvPr>
            <p:ph type="sldNum" sz="quarter" idx="2"/>
          </p:nvPr>
        </p:nvSpPr>
        <p:spPr>
          <a:xfrm>
            <a:off x="11403462" y="6173735"/>
            <a:ext cx="33016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Rectangle"/>
          <p:cNvSpPr/>
          <p:nvPr/>
        </p:nvSpPr>
        <p:spPr>
          <a:xfrm>
            <a:off x="6266892" y="5313965"/>
            <a:ext cx="6233209" cy="1544034"/>
          </a:xfrm>
          <a:prstGeom prst="rect">
            <a:avLst/>
          </a:prstGeom>
          <a:solidFill>
            <a:srgbClr val="FFFFFF"/>
          </a:solidFill>
          <a:ln w="12700">
            <a:miter lim="400000"/>
          </a:ln>
        </p:spPr>
        <p:txBody>
          <a:bodyPr lIns="45719" rIns="45719" anchor="ctr"/>
          <a:lstStyle/>
          <a:p>
            <a:pPr/>
          </a:p>
        </p:txBody>
      </p:sp>
      <p:pic>
        <p:nvPicPr>
          <p:cNvPr id="202" name="Workflow 1 – Node Usage Categorized - visual selection.png" descr="Workflow 1 – Node Usage Categorized - visual selection.png"/>
          <p:cNvPicPr>
            <a:picLocks noChangeAspect="1"/>
          </p:cNvPicPr>
          <p:nvPr/>
        </p:nvPicPr>
        <p:blipFill>
          <a:blip r:embed="rId3">
            <a:extLst/>
          </a:blip>
          <a:srcRect l="3893" t="16236" r="3893" b="18931"/>
          <a:stretch>
            <a:fillRect/>
          </a:stretch>
        </p:blipFill>
        <p:spPr>
          <a:xfrm>
            <a:off x="425182" y="1141635"/>
            <a:ext cx="4195144" cy="2950867"/>
          </a:xfrm>
          <a:prstGeom prst="rect">
            <a:avLst/>
          </a:prstGeom>
          <a:ln w="12700">
            <a:miter lim="400000"/>
          </a:ln>
        </p:spPr>
      </p:pic>
      <p:sp>
        <p:nvSpPr>
          <p:cNvPr id="203" name="Rectangle"/>
          <p:cNvSpPr/>
          <p:nvPr/>
        </p:nvSpPr>
        <p:spPr>
          <a:xfrm>
            <a:off x="3474646" y="1869808"/>
            <a:ext cx="838677" cy="876454"/>
          </a:xfrm>
          <a:prstGeom prst="rect">
            <a:avLst/>
          </a:prstGeom>
          <a:solidFill>
            <a:srgbClr val="FFFFFF"/>
          </a:solidFill>
          <a:ln w="12700">
            <a:miter lim="400000"/>
          </a:ln>
        </p:spPr>
        <p:txBody>
          <a:bodyPr lIns="45719" rIns="45719" anchor="ctr"/>
          <a:lstStyle/>
          <a:p>
            <a:pPr/>
          </a:p>
        </p:txBody>
      </p:sp>
      <p:sp>
        <p:nvSpPr>
          <p:cNvPr id="204" name="Rectangle"/>
          <p:cNvSpPr/>
          <p:nvPr/>
        </p:nvSpPr>
        <p:spPr>
          <a:xfrm>
            <a:off x="2103328" y="1869808"/>
            <a:ext cx="838678" cy="876454"/>
          </a:xfrm>
          <a:prstGeom prst="rect">
            <a:avLst/>
          </a:prstGeom>
          <a:solidFill>
            <a:srgbClr val="FFFFFF"/>
          </a:solidFill>
          <a:ln w="12700">
            <a:miter lim="400000"/>
          </a:ln>
        </p:spPr>
        <p:txBody>
          <a:bodyPr lIns="45719" rIns="45719" anchor="ctr"/>
          <a:lstStyle/>
          <a:p>
            <a:pPr/>
          </a:p>
        </p:txBody>
      </p:sp>
      <p:sp>
        <p:nvSpPr>
          <p:cNvPr id="205" name="Rectangle"/>
          <p:cNvSpPr/>
          <p:nvPr/>
        </p:nvSpPr>
        <p:spPr>
          <a:xfrm>
            <a:off x="732011" y="1869808"/>
            <a:ext cx="838678" cy="876454"/>
          </a:xfrm>
          <a:prstGeom prst="rect">
            <a:avLst/>
          </a:prstGeom>
          <a:solidFill>
            <a:srgbClr val="FFFFFF"/>
          </a:solidFill>
          <a:ln w="12700">
            <a:miter lim="400000"/>
          </a:ln>
        </p:spPr>
        <p:txBody>
          <a:bodyPr lIns="45719" rIns="45719" anchor="ctr"/>
          <a:lstStyle/>
          <a:p>
            <a:pPr/>
          </a:p>
        </p:txBody>
      </p:sp>
      <p:pic>
        <p:nvPicPr>
          <p:cNvPr id="206" name="Screenshot 2025-07-29 at 14.15.21.png" descr="Screenshot 2025-07-29 at 14.15.21.png"/>
          <p:cNvPicPr>
            <a:picLocks noChangeAspect="1"/>
          </p:cNvPicPr>
          <p:nvPr/>
        </p:nvPicPr>
        <p:blipFill>
          <a:blip r:embed="rId4">
            <a:extLst/>
          </a:blip>
          <a:stretch>
            <a:fillRect/>
          </a:stretch>
        </p:blipFill>
        <p:spPr>
          <a:xfrm>
            <a:off x="647635" y="1986875"/>
            <a:ext cx="1007430" cy="642321"/>
          </a:xfrm>
          <a:prstGeom prst="rect">
            <a:avLst/>
          </a:prstGeom>
          <a:ln w="12700">
            <a:miter lim="400000"/>
          </a:ln>
        </p:spPr>
      </p:pic>
      <p:pic>
        <p:nvPicPr>
          <p:cNvPr id="207" name="Screenshot 2025-07-29 at 14.17.22.png" descr="Screenshot 2025-07-29 at 14.17.22.png"/>
          <p:cNvPicPr>
            <a:picLocks noChangeAspect="1"/>
          </p:cNvPicPr>
          <p:nvPr/>
        </p:nvPicPr>
        <p:blipFill>
          <a:blip r:embed="rId5">
            <a:extLst/>
          </a:blip>
          <a:srcRect l="2660" t="0" r="2660" b="0"/>
          <a:stretch>
            <a:fillRect/>
          </a:stretch>
        </p:blipFill>
        <p:spPr>
          <a:xfrm>
            <a:off x="2019032" y="1986963"/>
            <a:ext cx="1007430" cy="642321"/>
          </a:xfrm>
          <a:prstGeom prst="rect">
            <a:avLst/>
          </a:prstGeom>
          <a:ln w="12700">
            <a:miter lim="400000"/>
          </a:ln>
        </p:spPr>
      </p:pic>
      <p:pic>
        <p:nvPicPr>
          <p:cNvPr id="208" name="Screenshot 2025-07-29 at 14.18.06.png" descr="Screenshot 2025-07-29 at 14.18.06.png"/>
          <p:cNvPicPr>
            <a:picLocks noChangeAspect="1"/>
          </p:cNvPicPr>
          <p:nvPr/>
        </p:nvPicPr>
        <p:blipFill>
          <a:blip r:embed="rId6">
            <a:extLst/>
          </a:blip>
          <a:srcRect l="0" t="2889" r="0" b="2889"/>
          <a:stretch>
            <a:fillRect/>
          </a:stretch>
        </p:blipFill>
        <p:spPr>
          <a:xfrm>
            <a:off x="3390350" y="1986963"/>
            <a:ext cx="1007429" cy="642321"/>
          </a:xfrm>
          <a:prstGeom prst="rect">
            <a:avLst/>
          </a:prstGeom>
          <a:ln w="12700">
            <a:miter lim="400000"/>
          </a:ln>
        </p:spPr>
      </p:pic>
      <p:pic>
        <p:nvPicPr>
          <p:cNvPr id="209" name="pasted-movie.png" descr="pasted-movie.png"/>
          <p:cNvPicPr>
            <a:picLocks noChangeAspect="0"/>
          </p:cNvPicPr>
          <p:nvPr/>
        </p:nvPicPr>
        <p:blipFill>
          <a:blip r:embed="rId7">
            <a:extLst/>
          </a:blip>
          <a:srcRect l="8530" t="9123" r="8530" b="13609"/>
          <a:stretch>
            <a:fillRect/>
          </a:stretch>
        </p:blipFill>
        <p:spPr>
          <a:xfrm>
            <a:off x="4761587" y="928779"/>
            <a:ext cx="2798879" cy="3169569"/>
          </a:xfrm>
          <a:prstGeom prst="rect">
            <a:avLst/>
          </a:prstGeom>
          <a:ln w="12700">
            <a:miter lim="400000"/>
          </a:ln>
        </p:spPr>
      </p:pic>
      <p:sp>
        <p:nvSpPr>
          <p:cNvPr id="210" name="Rectangle"/>
          <p:cNvSpPr/>
          <p:nvPr/>
        </p:nvSpPr>
        <p:spPr>
          <a:xfrm>
            <a:off x="4985225" y="1990550"/>
            <a:ext cx="838678" cy="876454"/>
          </a:xfrm>
          <a:prstGeom prst="rect">
            <a:avLst/>
          </a:prstGeom>
          <a:solidFill>
            <a:srgbClr val="FFFFFF"/>
          </a:solidFill>
          <a:ln w="12700">
            <a:miter lim="400000"/>
          </a:ln>
        </p:spPr>
        <p:txBody>
          <a:bodyPr lIns="45719" rIns="45719" anchor="ctr"/>
          <a:lstStyle/>
          <a:p>
            <a:pPr/>
          </a:p>
        </p:txBody>
      </p:sp>
      <p:sp>
        <p:nvSpPr>
          <p:cNvPr id="211" name="Rectangle"/>
          <p:cNvSpPr/>
          <p:nvPr/>
        </p:nvSpPr>
        <p:spPr>
          <a:xfrm>
            <a:off x="6468680" y="1875453"/>
            <a:ext cx="838678" cy="876454"/>
          </a:xfrm>
          <a:prstGeom prst="rect">
            <a:avLst/>
          </a:prstGeom>
          <a:solidFill>
            <a:srgbClr val="FFFFFF"/>
          </a:solidFill>
          <a:ln w="12700">
            <a:miter lim="400000"/>
          </a:ln>
        </p:spPr>
        <p:txBody>
          <a:bodyPr lIns="45719" rIns="45719" anchor="ctr"/>
          <a:lstStyle/>
          <a:p>
            <a:pPr/>
          </a:p>
        </p:txBody>
      </p:sp>
      <p:pic>
        <p:nvPicPr>
          <p:cNvPr id="212" name="Screenshot 2025-07-29 at 14.27.20.png" descr="Screenshot 2025-07-29 at 14.27.20.png"/>
          <p:cNvPicPr>
            <a:picLocks noChangeAspect="1"/>
          </p:cNvPicPr>
          <p:nvPr/>
        </p:nvPicPr>
        <p:blipFill>
          <a:blip r:embed="rId8">
            <a:extLst/>
          </a:blip>
          <a:srcRect l="0" t="12916" r="0" b="12916"/>
          <a:stretch>
            <a:fillRect/>
          </a:stretch>
        </p:blipFill>
        <p:spPr>
          <a:xfrm>
            <a:off x="4929515" y="2107704"/>
            <a:ext cx="1007429" cy="642321"/>
          </a:xfrm>
          <a:prstGeom prst="rect">
            <a:avLst/>
          </a:prstGeom>
          <a:ln w="12700">
            <a:miter lim="400000"/>
          </a:ln>
        </p:spPr>
      </p:pic>
      <p:pic>
        <p:nvPicPr>
          <p:cNvPr id="213" name="Screenshot 2025-07-29 at 14.28.05.png" descr="Screenshot 2025-07-29 at 14.28.05.png"/>
          <p:cNvPicPr>
            <a:picLocks noChangeAspect="1"/>
          </p:cNvPicPr>
          <p:nvPr/>
        </p:nvPicPr>
        <p:blipFill>
          <a:blip r:embed="rId9">
            <a:extLst/>
          </a:blip>
          <a:stretch>
            <a:fillRect/>
          </a:stretch>
        </p:blipFill>
        <p:spPr>
          <a:xfrm>
            <a:off x="6468521" y="2009279"/>
            <a:ext cx="838914" cy="838914"/>
          </a:xfrm>
          <a:prstGeom prst="rect">
            <a:avLst/>
          </a:prstGeom>
          <a:ln w="12700">
            <a:miter lim="400000"/>
          </a:ln>
        </p:spPr>
      </p:pic>
      <p:pic>
        <p:nvPicPr>
          <p:cNvPr id="214" name="pasted-movie.png" descr="pasted-movie.png"/>
          <p:cNvPicPr>
            <a:picLocks noChangeAspect="0"/>
          </p:cNvPicPr>
          <p:nvPr/>
        </p:nvPicPr>
        <p:blipFill>
          <a:blip r:embed="rId10">
            <a:extLst/>
          </a:blip>
          <a:srcRect l="2801" t="22125" r="0" b="25439"/>
          <a:stretch>
            <a:fillRect/>
          </a:stretch>
        </p:blipFill>
        <p:spPr>
          <a:xfrm>
            <a:off x="7701786" y="937311"/>
            <a:ext cx="4315806" cy="3152313"/>
          </a:xfrm>
          <a:prstGeom prst="rect">
            <a:avLst/>
          </a:prstGeom>
          <a:ln w="12700">
            <a:miter lim="400000"/>
          </a:ln>
        </p:spPr>
      </p:pic>
      <p:sp>
        <p:nvSpPr>
          <p:cNvPr id="215" name="Rectangle"/>
          <p:cNvSpPr/>
          <p:nvPr/>
        </p:nvSpPr>
        <p:spPr>
          <a:xfrm>
            <a:off x="7981683" y="1871586"/>
            <a:ext cx="838678" cy="876454"/>
          </a:xfrm>
          <a:prstGeom prst="rect">
            <a:avLst/>
          </a:prstGeom>
          <a:solidFill>
            <a:srgbClr val="FFFFFF"/>
          </a:solidFill>
          <a:ln w="12700">
            <a:miter lim="400000"/>
          </a:ln>
        </p:spPr>
        <p:txBody>
          <a:bodyPr lIns="45719" rIns="45719" anchor="ctr"/>
          <a:lstStyle/>
          <a:p>
            <a:pPr/>
          </a:p>
        </p:txBody>
      </p:sp>
      <p:pic>
        <p:nvPicPr>
          <p:cNvPr id="216" name="Screenshot 2025-07-29 at 14.39.52.png" descr="Screenshot 2025-07-29 at 14.39.52.png"/>
          <p:cNvPicPr>
            <a:picLocks noChangeAspect="1"/>
          </p:cNvPicPr>
          <p:nvPr/>
        </p:nvPicPr>
        <p:blipFill>
          <a:blip r:embed="rId11">
            <a:extLst/>
          </a:blip>
          <a:srcRect l="0" t="4455" r="0" b="4455"/>
          <a:stretch>
            <a:fillRect/>
          </a:stretch>
        </p:blipFill>
        <p:spPr>
          <a:xfrm>
            <a:off x="7981683" y="2005412"/>
            <a:ext cx="838914" cy="838914"/>
          </a:xfrm>
          <a:prstGeom prst="rect">
            <a:avLst/>
          </a:prstGeom>
          <a:ln w="12700">
            <a:miter lim="400000"/>
          </a:ln>
        </p:spPr>
      </p:pic>
      <p:sp>
        <p:nvSpPr>
          <p:cNvPr id="217" name="Rectangle"/>
          <p:cNvSpPr/>
          <p:nvPr/>
        </p:nvSpPr>
        <p:spPr>
          <a:xfrm>
            <a:off x="9412078" y="1986682"/>
            <a:ext cx="838677" cy="876454"/>
          </a:xfrm>
          <a:prstGeom prst="rect">
            <a:avLst/>
          </a:prstGeom>
          <a:solidFill>
            <a:srgbClr val="FFFFFF"/>
          </a:solidFill>
          <a:ln w="12700">
            <a:miter lim="400000"/>
          </a:ln>
        </p:spPr>
        <p:txBody>
          <a:bodyPr lIns="45719" rIns="45719" anchor="ctr"/>
          <a:lstStyle/>
          <a:p>
            <a:pPr/>
          </a:p>
        </p:txBody>
      </p:sp>
      <p:sp>
        <p:nvSpPr>
          <p:cNvPr id="218" name="Rectangle"/>
          <p:cNvSpPr/>
          <p:nvPr/>
        </p:nvSpPr>
        <p:spPr>
          <a:xfrm>
            <a:off x="10865576" y="2013800"/>
            <a:ext cx="838678" cy="876454"/>
          </a:xfrm>
          <a:prstGeom prst="rect">
            <a:avLst/>
          </a:prstGeom>
          <a:solidFill>
            <a:srgbClr val="FFFFFF"/>
          </a:solidFill>
          <a:ln w="12700">
            <a:miter lim="400000"/>
          </a:ln>
        </p:spPr>
        <p:txBody>
          <a:bodyPr lIns="45719" rIns="45719" anchor="ctr"/>
          <a:lstStyle/>
          <a:p>
            <a:pPr>
              <a:defRPr b="1"/>
            </a:pPr>
          </a:p>
        </p:txBody>
      </p:sp>
      <p:pic>
        <p:nvPicPr>
          <p:cNvPr id="219" name="Screenshot 2025-07-29 at 14.41.27.png" descr="Screenshot 2025-07-29 at 14.41.27.png"/>
          <p:cNvPicPr>
            <a:picLocks noChangeAspect="1"/>
          </p:cNvPicPr>
          <p:nvPr/>
        </p:nvPicPr>
        <p:blipFill>
          <a:blip r:embed="rId12">
            <a:extLst/>
          </a:blip>
          <a:stretch>
            <a:fillRect/>
          </a:stretch>
        </p:blipFill>
        <p:spPr>
          <a:xfrm>
            <a:off x="9292328" y="2009932"/>
            <a:ext cx="1007249" cy="797042"/>
          </a:xfrm>
          <a:prstGeom prst="rect">
            <a:avLst/>
          </a:prstGeom>
          <a:ln w="12700">
            <a:miter lim="400000"/>
          </a:ln>
        </p:spPr>
      </p:pic>
      <p:pic>
        <p:nvPicPr>
          <p:cNvPr id="220" name="Screenshot 2025-07-29 at 14.42.22.png" descr="Screenshot 2025-07-29 at 14.42.22.png"/>
          <p:cNvPicPr>
            <a:picLocks noChangeAspect="1"/>
          </p:cNvPicPr>
          <p:nvPr/>
        </p:nvPicPr>
        <p:blipFill>
          <a:blip r:embed="rId13">
            <a:extLst/>
          </a:blip>
          <a:srcRect l="3494" t="0" r="3494" b="0"/>
          <a:stretch>
            <a:fillRect/>
          </a:stretch>
        </p:blipFill>
        <p:spPr>
          <a:xfrm>
            <a:off x="10666873" y="2055945"/>
            <a:ext cx="1001335" cy="792361"/>
          </a:xfrm>
          <a:prstGeom prst="rect">
            <a:avLst/>
          </a:prstGeom>
          <a:ln w="12700">
            <a:miter lim="400000"/>
          </a:ln>
        </p:spPr>
      </p:pic>
      <p:pic>
        <p:nvPicPr>
          <p:cNvPr id="221" name="pasted-movie.png" descr="pasted-movie.png"/>
          <p:cNvPicPr>
            <a:picLocks noChangeAspect="1"/>
          </p:cNvPicPr>
          <p:nvPr/>
        </p:nvPicPr>
        <p:blipFill>
          <a:blip r:embed="rId14">
            <a:extLst/>
          </a:blip>
          <a:srcRect l="5642" t="25799" r="5642" b="14093"/>
          <a:stretch>
            <a:fillRect/>
          </a:stretch>
        </p:blipFill>
        <p:spPr>
          <a:xfrm>
            <a:off x="422158" y="4232079"/>
            <a:ext cx="4201018" cy="2470399"/>
          </a:xfrm>
          <a:prstGeom prst="rect">
            <a:avLst/>
          </a:prstGeom>
          <a:ln w="12700">
            <a:miter lim="400000"/>
          </a:ln>
        </p:spPr>
      </p:pic>
      <p:sp>
        <p:nvSpPr>
          <p:cNvPr id="222" name="Rectangle"/>
          <p:cNvSpPr/>
          <p:nvPr/>
        </p:nvSpPr>
        <p:spPr>
          <a:xfrm>
            <a:off x="645279" y="4581278"/>
            <a:ext cx="838678" cy="1036418"/>
          </a:xfrm>
          <a:prstGeom prst="rect">
            <a:avLst/>
          </a:prstGeom>
          <a:solidFill>
            <a:srgbClr val="FFFFFF"/>
          </a:solidFill>
          <a:ln w="12700">
            <a:miter lim="400000"/>
          </a:ln>
        </p:spPr>
        <p:txBody>
          <a:bodyPr lIns="45719" rIns="45719" anchor="ctr"/>
          <a:lstStyle/>
          <a:p>
            <a:pPr/>
          </a:p>
        </p:txBody>
      </p:sp>
      <p:sp>
        <p:nvSpPr>
          <p:cNvPr id="223" name="Rectangle"/>
          <p:cNvSpPr/>
          <p:nvPr/>
        </p:nvSpPr>
        <p:spPr>
          <a:xfrm>
            <a:off x="2103328" y="4581278"/>
            <a:ext cx="838678" cy="1036418"/>
          </a:xfrm>
          <a:prstGeom prst="rect">
            <a:avLst/>
          </a:prstGeom>
          <a:solidFill>
            <a:srgbClr val="FFFFFF"/>
          </a:solidFill>
          <a:ln w="12700">
            <a:miter lim="400000"/>
          </a:ln>
        </p:spPr>
        <p:txBody>
          <a:bodyPr lIns="45719" rIns="45719" anchor="ctr"/>
          <a:lstStyle/>
          <a:p>
            <a:pPr/>
          </a:p>
        </p:txBody>
      </p:sp>
      <p:sp>
        <p:nvSpPr>
          <p:cNvPr id="224" name="Rectangle"/>
          <p:cNvSpPr/>
          <p:nvPr/>
        </p:nvSpPr>
        <p:spPr>
          <a:xfrm>
            <a:off x="3474646" y="4581278"/>
            <a:ext cx="838677" cy="1036418"/>
          </a:xfrm>
          <a:prstGeom prst="rect">
            <a:avLst/>
          </a:prstGeom>
          <a:solidFill>
            <a:srgbClr val="FFFFFF"/>
          </a:solidFill>
          <a:ln w="12700">
            <a:miter lim="400000"/>
          </a:ln>
        </p:spPr>
        <p:txBody>
          <a:bodyPr lIns="45719" rIns="45719" anchor="ctr"/>
          <a:lstStyle/>
          <a:p>
            <a:pPr/>
          </a:p>
        </p:txBody>
      </p:sp>
      <p:pic>
        <p:nvPicPr>
          <p:cNvPr id="225" name="Screenshot 2025-07-29 at 14.49.06.png" descr="Screenshot 2025-07-29 at 14.49.06.png"/>
          <p:cNvPicPr>
            <a:picLocks noChangeAspect="1"/>
          </p:cNvPicPr>
          <p:nvPr/>
        </p:nvPicPr>
        <p:blipFill>
          <a:blip r:embed="rId15">
            <a:extLst/>
          </a:blip>
          <a:srcRect l="970" t="0" r="970" b="0"/>
          <a:stretch>
            <a:fillRect/>
          </a:stretch>
        </p:blipFill>
        <p:spPr>
          <a:xfrm>
            <a:off x="648142" y="4679989"/>
            <a:ext cx="838914" cy="838914"/>
          </a:xfrm>
          <a:prstGeom prst="rect">
            <a:avLst/>
          </a:prstGeom>
          <a:ln w="12700">
            <a:miter lim="400000"/>
          </a:ln>
        </p:spPr>
      </p:pic>
      <p:pic>
        <p:nvPicPr>
          <p:cNvPr id="226" name="Screenshot 2025-07-29 at 14.50.37.png" descr="Screenshot 2025-07-29 at 14.50.37.png"/>
          <p:cNvPicPr>
            <a:picLocks noChangeAspect="1"/>
          </p:cNvPicPr>
          <p:nvPr/>
        </p:nvPicPr>
        <p:blipFill>
          <a:blip r:embed="rId16">
            <a:extLst/>
          </a:blip>
          <a:stretch>
            <a:fillRect/>
          </a:stretch>
        </p:blipFill>
        <p:spPr>
          <a:xfrm>
            <a:off x="2010301" y="4701024"/>
            <a:ext cx="1024705" cy="796993"/>
          </a:xfrm>
          <a:prstGeom prst="rect">
            <a:avLst/>
          </a:prstGeom>
          <a:ln w="12700">
            <a:miter lim="400000"/>
          </a:ln>
        </p:spPr>
      </p:pic>
      <p:pic>
        <p:nvPicPr>
          <p:cNvPr id="227" name="Screenshot 2025-07-29 at 14.51.32.png" descr="Screenshot 2025-07-29 at 14.51.32.png"/>
          <p:cNvPicPr>
            <a:picLocks noChangeAspect="1"/>
          </p:cNvPicPr>
          <p:nvPr/>
        </p:nvPicPr>
        <p:blipFill>
          <a:blip r:embed="rId17">
            <a:extLst/>
          </a:blip>
          <a:stretch>
            <a:fillRect/>
          </a:stretch>
        </p:blipFill>
        <p:spPr>
          <a:xfrm>
            <a:off x="3583826" y="4679989"/>
            <a:ext cx="620493" cy="838977"/>
          </a:xfrm>
          <a:prstGeom prst="rect">
            <a:avLst/>
          </a:prstGeom>
          <a:ln w="12700">
            <a:miter lim="400000"/>
          </a:ln>
        </p:spPr>
      </p:pic>
      <p:sp>
        <p:nvSpPr>
          <p:cNvPr id="228" name="Rectangle"/>
          <p:cNvSpPr/>
          <p:nvPr/>
        </p:nvSpPr>
        <p:spPr>
          <a:xfrm>
            <a:off x="1653161" y="1174531"/>
            <a:ext cx="9663515" cy="474203"/>
          </a:xfrm>
          <a:prstGeom prst="rect">
            <a:avLst/>
          </a:prstGeom>
          <a:solidFill>
            <a:srgbClr val="FFFFFF"/>
          </a:solidFill>
          <a:ln w="12700">
            <a:miter lim="400000"/>
          </a:ln>
        </p:spPr>
        <p:txBody>
          <a:bodyPr lIns="45719" rIns="45719" anchor="ctr"/>
          <a:lstStyle/>
          <a:p>
            <a:pPr/>
          </a:p>
        </p:txBody>
      </p:sp>
      <p:sp>
        <p:nvSpPr>
          <p:cNvPr id="229" name="Rectangle"/>
          <p:cNvSpPr/>
          <p:nvPr/>
        </p:nvSpPr>
        <p:spPr>
          <a:xfrm>
            <a:off x="4985225" y="990687"/>
            <a:ext cx="6458451" cy="474203"/>
          </a:xfrm>
          <a:prstGeom prst="rect">
            <a:avLst/>
          </a:prstGeom>
          <a:solidFill>
            <a:srgbClr val="FFFFFF"/>
          </a:solidFill>
          <a:ln w="12700">
            <a:miter lim="400000"/>
          </a:ln>
        </p:spPr>
        <p:txBody>
          <a:bodyPr lIns="45719" rIns="45719" anchor="ctr"/>
          <a:lstStyle/>
          <a:p>
            <a:pPr/>
          </a:p>
        </p:txBody>
      </p:sp>
      <p:sp>
        <p:nvSpPr>
          <p:cNvPr id="230" name="Textplatzhalter 2"/>
          <p:cNvSpPr txBox="1"/>
          <p:nvPr>
            <p:ph type="body" sz="quarter" idx="1"/>
          </p:nvPr>
        </p:nvSpPr>
        <p:spPr>
          <a:xfrm>
            <a:off x="6228602" y="719949"/>
            <a:ext cx="5477574" cy="642321"/>
          </a:xfrm>
          <a:prstGeom prst="rect">
            <a:avLst/>
          </a:prstGeom>
        </p:spPr>
        <p:txBody>
          <a:bodyPr/>
          <a:lstStyle>
            <a:lvl1pPr defTabSz="859536">
              <a:lnSpc>
                <a:spcPts val="4500"/>
              </a:lnSpc>
              <a:defRPr sz="3759"/>
            </a:lvl1pPr>
          </a:lstStyle>
          <a:p>
            <a:pPr/>
            <a:r>
              <a:t>Workflow 1 - Node Usage</a:t>
            </a:r>
          </a:p>
        </p:txBody>
      </p:sp>
      <p:pic>
        <p:nvPicPr>
          <p:cNvPr id="231" name="Screenshot 2025-07-29 at 14.56.37.png" descr="Screenshot 2025-07-29 at 14.56.37.png"/>
          <p:cNvPicPr>
            <a:picLocks noChangeAspect="0"/>
          </p:cNvPicPr>
          <p:nvPr/>
        </p:nvPicPr>
        <p:blipFill>
          <a:blip r:embed="rId18">
            <a:extLst/>
          </a:blip>
          <a:srcRect l="0" t="0" r="0" b="4052"/>
          <a:stretch>
            <a:fillRect/>
          </a:stretch>
        </p:blipFill>
        <p:spPr>
          <a:xfrm>
            <a:off x="4747490" y="4282086"/>
            <a:ext cx="1366639" cy="2370436"/>
          </a:xfrm>
          <a:prstGeom prst="rect">
            <a:avLst/>
          </a:prstGeom>
          <a:ln w="12700">
            <a:miter lim="400000"/>
          </a:ln>
        </p:spPr>
      </p:pic>
      <p:sp>
        <p:nvSpPr>
          <p:cNvPr id="232" name="Rectangle"/>
          <p:cNvSpPr/>
          <p:nvPr/>
        </p:nvSpPr>
        <p:spPr>
          <a:xfrm>
            <a:off x="5013811" y="4488864"/>
            <a:ext cx="838678" cy="876454"/>
          </a:xfrm>
          <a:prstGeom prst="rect">
            <a:avLst/>
          </a:prstGeom>
          <a:solidFill>
            <a:srgbClr val="FFFFFF"/>
          </a:solidFill>
          <a:ln w="12700">
            <a:miter lim="400000"/>
          </a:ln>
        </p:spPr>
        <p:txBody>
          <a:bodyPr lIns="45719" rIns="45719" anchor="ctr"/>
          <a:lstStyle/>
          <a:p>
            <a:pPr/>
          </a:p>
        </p:txBody>
      </p:sp>
      <p:pic>
        <p:nvPicPr>
          <p:cNvPr id="233" name="Screenshot 2025-07-29 at 14.58.25.png" descr="Screenshot 2025-07-29 at 14.58.25.png"/>
          <p:cNvPicPr>
            <a:picLocks noChangeAspect="1"/>
          </p:cNvPicPr>
          <p:nvPr/>
        </p:nvPicPr>
        <p:blipFill>
          <a:blip r:embed="rId19">
            <a:extLst/>
          </a:blip>
          <a:stretch>
            <a:fillRect/>
          </a:stretch>
        </p:blipFill>
        <p:spPr>
          <a:xfrm>
            <a:off x="5025648" y="4575545"/>
            <a:ext cx="815138" cy="843574"/>
          </a:xfrm>
          <a:prstGeom prst="rect">
            <a:avLst/>
          </a:prstGeom>
          <a:ln w="12700">
            <a:miter lim="400000"/>
          </a:ln>
        </p:spPr>
      </p:pic>
      <p:sp>
        <p:nvSpPr>
          <p:cNvPr id="234" name="Submitted as documentation only; includes previously mentioned nodes"/>
          <p:cNvSpPr txBox="1"/>
          <p:nvPr/>
        </p:nvSpPr>
        <p:spPr>
          <a:xfrm>
            <a:off x="7167381" y="6408685"/>
            <a:ext cx="4941501"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200"/>
            </a:lvl1pPr>
          </a:lstStyle>
          <a:p>
            <a:pPr/>
            <a:r>
              <a:t>Submitted as documentation only; includes previously mentioned nodes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Foliennummernplatzhalter 5"/>
          <p:cNvSpPr txBox="1"/>
          <p:nvPr>
            <p:ph type="sldNum" sz="quarter" idx="2"/>
          </p:nvPr>
        </p:nvSpPr>
        <p:spPr>
          <a:xfrm>
            <a:off x="11418543" y="6173735"/>
            <a:ext cx="315080"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Rectangle"/>
          <p:cNvSpPr/>
          <p:nvPr/>
        </p:nvSpPr>
        <p:spPr>
          <a:xfrm>
            <a:off x="6266892" y="5313965"/>
            <a:ext cx="6233209" cy="1544034"/>
          </a:xfrm>
          <a:prstGeom prst="rect">
            <a:avLst/>
          </a:prstGeom>
          <a:solidFill>
            <a:srgbClr val="FFFFFF"/>
          </a:solidFill>
          <a:ln w="12700">
            <a:miter lim="400000"/>
          </a:ln>
        </p:spPr>
        <p:txBody>
          <a:bodyPr lIns="45719" rIns="45719" anchor="ctr"/>
          <a:lstStyle/>
          <a:p>
            <a:pPr/>
          </a:p>
        </p:txBody>
      </p:sp>
      <p:sp>
        <p:nvSpPr>
          <p:cNvPr id="240" name="Textplatzhalter 3"/>
          <p:cNvSpPr/>
          <p:nvPr/>
        </p:nvSpPr>
        <p:spPr>
          <a:xfrm>
            <a:off x="675768" y="1506868"/>
            <a:ext cx="10504541" cy="375058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64033" indent="-264033" defTabSz="704087">
              <a:lnSpc>
                <a:spcPts val="2200"/>
              </a:lnSpc>
              <a:buClr>
                <a:srgbClr val="0C2C65"/>
              </a:buClr>
              <a:buSzPct val="100000"/>
              <a:buFont typeface="Arial"/>
              <a:buChar char="•"/>
              <a:defRPr sz="1848">
                <a:solidFill>
                  <a:schemeClr val="accent5">
                    <a:lumOff val="-5686"/>
                  </a:schemeClr>
                </a:solidFill>
              </a:defRPr>
            </a:pPr>
            <a:r>
              <a:t>The above visualization components transforms cleaned data into an interactive dashboard using:</a:t>
            </a:r>
          </a:p>
          <a:p>
            <a:pPr defTabSz="704087">
              <a:lnSpc>
                <a:spcPts val="2200"/>
              </a:lnSpc>
              <a:defRPr sz="1848">
                <a:solidFill>
                  <a:schemeClr val="accent5">
                    <a:lumOff val="-5686"/>
                  </a:schemeClr>
                </a:solidFill>
              </a:defRPr>
            </a:pPr>
          </a:p>
          <a:p>
            <a:pPr lvl="1" marL="704087" indent="-244475" defTabSz="352043">
              <a:spcBef>
                <a:spcPts val="900"/>
              </a:spcBef>
              <a:buSzPct val="100000"/>
              <a:buFont typeface="Arial"/>
              <a:buChar char="•"/>
              <a:defRPr sz="1848">
                <a:solidFill>
                  <a:schemeClr val="accent5">
                    <a:lumOff val="-5686"/>
                  </a:schemeClr>
                </a:solidFill>
              </a:defRPr>
            </a:pPr>
            <a:r>
              <a:t>Sunburst Chart:</a:t>
            </a:r>
          </a:p>
          <a:p>
            <a:pPr lvl="2" marL="1056131" indent="-244475" defTabSz="352043">
              <a:spcBef>
                <a:spcPts val="900"/>
              </a:spcBef>
              <a:buSzPct val="100000"/>
              <a:buFont typeface="Arial"/>
              <a:buChar char="◦"/>
              <a:defRPr sz="1848">
                <a:solidFill>
                  <a:schemeClr val="accent5">
                    <a:lumOff val="-5686"/>
                  </a:schemeClr>
                </a:solidFill>
              </a:defRPr>
            </a:pPr>
            <a:r>
              <a:t>Shows total purchases per region in a layered circular format.</a:t>
            </a:r>
          </a:p>
          <a:p>
            <a:pPr lvl="1" marL="704087" indent="-244475" defTabSz="352043">
              <a:spcBef>
                <a:spcPts val="900"/>
              </a:spcBef>
              <a:buSzPct val="100000"/>
              <a:buFont typeface="Arial"/>
              <a:buChar char="•"/>
              <a:defRPr sz="1848">
                <a:solidFill>
                  <a:schemeClr val="accent5">
                    <a:lumOff val="-5686"/>
                  </a:schemeClr>
                </a:solidFill>
              </a:defRPr>
            </a:pPr>
            <a:r>
              <a:t>Map View:</a:t>
            </a:r>
          </a:p>
          <a:p>
            <a:pPr lvl="2" marL="1056131" indent="-244475" defTabSz="352043">
              <a:spcBef>
                <a:spcPts val="900"/>
              </a:spcBef>
              <a:buSzPct val="100000"/>
              <a:buFont typeface="Arial"/>
              <a:buChar char="◦"/>
              <a:defRPr sz="1848">
                <a:solidFill>
                  <a:schemeClr val="accent5">
                    <a:lumOff val="-5686"/>
                  </a:schemeClr>
                </a:solidFill>
              </a:defRPr>
            </a:pPr>
            <a:r>
              <a:t>Visualizes addresses by region with unique markers.</a:t>
            </a:r>
          </a:p>
          <a:p>
            <a:pPr lvl="2" marL="1056131" indent="-244475" defTabSz="352043">
              <a:spcBef>
                <a:spcPts val="900"/>
              </a:spcBef>
              <a:buSzPct val="100000"/>
              <a:buFont typeface="Arial"/>
              <a:buChar char="◦"/>
              <a:defRPr sz="1848">
                <a:solidFill>
                  <a:schemeClr val="accent5">
                    <a:lumOff val="-5686"/>
                  </a:schemeClr>
                </a:solidFill>
              </a:defRPr>
            </a:pPr>
            <a:r>
              <a:t>Interactive – users can click to see full addresses.</a:t>
            </a:r>
          </a:p>
          <a:p>
            <a:pPr lvl="1" marL="704087" indent="-244475" defTabSz="352043">
              <a:spcBef>
                <a:spcPts val="900"/>
              </a:spcBef>
              <a:buSzPct val="100000"/>
              <a:buFont typeface="Arial"/>
              <a:buChar char="•"/>
              <a:defRPr sz="1848">
                <a:solidFill>
                  <a:schemeClr val="accent5">
                    <a:lumOff val="-5686"/>
                  </a:schemeClr>
                </a:solidFill>
              </a:defRPr>
            </a:pPr>
            <a:r>
              <a:t>Customer, Employee &amp; Company Overview:</a:t>
            </a:r>
          </a:p>
          <a:p>
            <a:pPr lvl="2" marL="1056131" indent="-244475" defTabSz="352043">
              <a:spcBef>
                <a:spcPts val="900"/>
              </a:spcBef>
              <a:buSzPct val="100000"/>
              <a:buFont typeface="Arial"/>
              <a:buChar char="◦"/>
              <a:defRPr sz="1848">
                <a:solidFill>
                  <a:schemeClr val="accent5">
                    <a:lumOff val="-5686"/>
                  </a:schemeClr>
                </a:solidFill>
              </a:defRPr>
            </a:pPr>
            <a:r>
              <a:t>Displays details of each customer, the employee who made the sale, and the selling company, filtered by region.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extplatzhalter 2"/>
          <p:cNvSpPr txBox="1"/>
          <p:nvPr>
            <p:ph type="body" sz="quarter" idx="1"/>
          </p:nvPr>
        </p:nvSpPr>
        <p:spPr>
          <a:xfrm>
            <a:off x="364562" y="1981456"/>
            <a:ext cx="5525461" cy="2895088"/>
          </a:xfrm>
          <a:prstGeom prst="rect">
            <a:avLst/>
          </a:prstGeom>
        </p:spPr>
        <p:txBody>
          <a:bodyPr/>
          <a:lstStyle/>
          <a:p>
            <a:pPr marL="434340" indent="-301625" defTabSz="434340">
              <a:lnSpc>
                <a:spcPct val="100000"/>
              </a:lnSpc>
              <a:spcBef>
                <a:spcPts val="1100"/>
              </a:spcBef>
              <a:buSzPct val="100000"/>
              <a:buFont typeface="Arial"/>
              <a:buChar char="•"/>
              <a:defRPr sz="1520">
                <a:solidFill>
                  <a:schemeClr val="accent5">
                    <a:lumOff val="-5686"/>
                  </a:schemeClr>
                </a:solidFill>
              </a:defRPr>
            </a:pPr>
            <a:r>
              <a:rPr b="1"/>
              <a:t>Hierarchical Breakdown:</a:t>
            </a:r>
            <a:br/>
            <a:r>
              <a:t>Visualizes sales distribution across regions.</a:t>
            </a:r>
          </a:p>
          <a:p>
            <a:pPr marL="434340" indent="-301625" defTabSz="434340">
              <a:lnSpc>
                <a:spcPct val="100000"/>
              </a:lnSpc>
              <a:spcBef>
                <a:spcPts val="1100"/>
              </a:spcBef>
              <a:buSzPct val="100000"/>
              <a:buFont typeface="Arial"/>
              <a:buChar char="•"/>
              <a:defRPr sz="1520">
                <a:solidFill>
                  <a:schemeClr val="accent5">
                    <a:lumOff val="-5686"/>
                  </a:schemeClr>
                </a:solidFill>
              </a:defRPr>
            </a:pPr>
            <a:r>
              <a:rPr b="1"/>
              <a:t>Visual Clarity:</a:t>
            </a:r>
            <a:br/>
            <a:r>
              <a:t>Instantly highlights top-performing regions through segment size, larger segments mean higher sales.</a:t>
            </a:r>
          </a:p>
          <a:p>
            <a:pPr marL="434340" indent="-301625" defTabSz="434340">
              <a:lnSpc>
                <a:spcPct val="100000"/>
              </a:lnSpc>
              <a:spcBef>
                <a:spcPts val="1100"/>
              </a:spcBef>
              <a:buSzPct val="100000"/>
              <a:buFont typeface="Arial"/>
              <a:buChar char="•"/>
              <a:defRPr sz="1520">
                <a:solidFill>
                  <a:schemeClr val="accent5">
                    <a:lumOff val="-5686"/>
                  </a:schemeClr>
                </a:solidFill>
              </a:defRPr>
            </a:pPr>
            <a:r>
              <a:rPr b="1"/>
              <a:t>Interactivity in KNIME:</a:t>
            </a:r>
            <a:br/>
            <a:r>
              <a:t>Users can hover or click to view exact values, enabling dynamic dashboard exploration.</a:t>
            </a:r>
          </a:p>
          <a:p>
            <a:pPr marL="434340" indent="-301625" defTabSz="434340">
              <a:lnSpc>
                <a:spcPct val="100000"/>
              </a:lnSpc>
              <a:spcBef>
                <a:spcPts val="1100"/>
              </a:spcBef>
              <a:buSzPct val="100000"/>
              <a:buFont typeface="Arial"/>
              <a:buChar char="•"/>
              <a:defRPr sz="1520">
                <a:solidFill>
                  <a:schemeClr val="accent5">
                    <a:lumOff val="-5686"/>
                  </a:schemeClr>
                </a:solidFill>
              </a:defRPr>
            </a:pPr>
            <a:r>
              <a:rPr b="1"/>
              <a:t>Comparative Analysis:</a:t>
            </a:r>
            <a:br/>
            <a:r>
              <a:t>Easily compare regions to identify trends, helping in strategic planning and marketing focus.</a:t>
            </a:r>
          </a:p>
        </p:txBody>
      </p:sp>
      <p:sp>
        <p:nvSpPr>
          <p:cNvPr id="245" name="Textplatzhalter 2"/>
          <p:cNvSpPr txBox="1"/>
          <p:nvPr/>
        </p:nvSpPr>
        <p:spPr>
          <a:xfrm>
            <a:off x="607135" y="986649"/>
            <a:ext cx="5040314" cy="64232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ts val="4800"/>
              </a:lnSpc>
              <a:defRPr sz="4000">
                <a:solidFill>
                  <a:srgbClr val="0A2651"/>
                </a:solidFill>
              </a:defRPr>
            </a:lvl1pPr>
          </a:lstStyle>
          <a:p>
            <a:pPr/>
            <a:r>
              <a:t>Sunburst Chart</a:t>
            </a:r>
          </a:p>
        </p:txBody>
      </p:sp>
      <p:sp>
        <p:nvSpPr>
          <p:cNvPr id="246" name="Rectangle"/>
          <p:cNvSpPr/>
          <p:nvPr/>
        </p:nvSpPr>
        <p:spPr>
          <a:xfrm>
            <a:off x="6266892" y="5313965"/>
            <a:ext cx="6233209" cy="1544034"/>
          </a:xfrm>
          <a:prstGeom prst="rect">
            <a:avLst/>
          </a:prstGeom>
          <a:solidFill>
            <a:srgbClr val="FFFFFF"/>
          </a:solidFill>
          <a:ln w="12700">
            <a:miter lim="400000"/>
          </a:ln>
        </p:spPr>
        <p:txBody>
          <a:bodyPr lIns="45719" rIns="45719" anchor="ctr"/>
          <a:lstStyle/>
          <a:p>
            <a:pPr/>
          </a:p>
        </p:txBody>
      </p:sp>
      <p:pic>
        <p:nvPicPr>
          <p:cNvPr id="247" name="Screenshot 2025-07-28 at 21.53.21.png" descr="Screenshot 2025-07-28 at 21.53.21.png"/>
          <p:cNvPicPr>
            <a:picLocks noChangeAspect="1"/>
          </p:cNvPicPr>
          <p:nvPr/>
        </p:nvPicPr>
        <p:blipFill>
          <a:blip r:embed="rId2">
            <a:extLst/>
          </a:blip>
          <a:stretch>
            <a:fillRect/>
          </a:stretch>
        </p:blipFill>
        <p:spPr>
          <a:xfrm>
            <a:off x="6182393" y="1950770"/>
            <a:ext cx="5344585" cy="3629745"/>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extplatzhalter 2"/>
          <p:cNvSpPr txBox="1"/>
          <p:nvPr>
            <p:ph type="body" sz="half" idx="1"/>
          </p:nvPr>
        </p:nvSpPr>
        <p:spPr>
          <a:xfrm>
            <a:off x="528888" y="1467707"/>
            <a:ext cx="5450583" cy="4472068"/>
          </a:xfrm>
          <a:prstGeom prst="rect">
            <a:avLst/>
          </a:prstGeom>
        </p:spPr>
        <p:txBody>
          <a:bodyPr/>
          <a:lstStyle/>
          <a:p>
            <a:pPr marL="457200" indent="-317500" defTabSz="457200">
              <a:lnSpc>
                <a:spcPct val="100000"/>
              </a:lnSpc>
              <a:spcBef>
                <a:spcPts val="1200"/>
              </a:spcBef>
              <a:buSzPct val="100000"/>
              <a:buFont typeface="Arial"/>
              <a:buChar char="•"/>
              <a:defRPr sz="1600">
                <a:solidFill>
                  <a:schemeClr val="accent5">
                    <a:lumOff val="-5686"/>
                  </a:schemeClr>
                </a:solidFill>
              </a:defRPr>
            </a:pPr>
            <a:r>
              <a:rPr b="1"/>
              <a:t>Geographic Visualization:</a:t>
            </a:r>
            <a:br/>
            <a:r>
              <a:t>Displays customer addresses on a map, making spatial data easy to interpret.</a:t>
            </a:r>
          </a:p>
          <a:p>
            <a:pPr marL="457200" indent="-317500" defTabSz="457200">
              <a:lnSpc>
                <a:spcPct val="100000"/>
              </a:lnSpc>
              <a:spcBef>
                <a:spcPts val="1200"/>
              </a:spcBef>
              <a:buSzPct val="100000"/>
              <a:buFont typeface="Arial"/>
              <a:buChar char="•"/>
              <a:defRPr sz="1600">
                <a:solidFill>
                  <a:schemeClr val="accent5">
                    <a:lumOff val="-5686"/>
                  </a:schemeClr>
                </a:solidFill>
              </a:defRPr>
            </a:pPr>
            <a:r>
              <a:rPr b="1"/>
              <a:t>Region-Based Insights:</a:t>
            </a:r>
            <a:br/>
            <a:r>
              <a:t>Users </a:t>
            </a:r>
            <a:r>
              <a:rPr b="1"/>
              <a:t>select a region using a Selection widget node</a:t>
            </a:r>
            <a:r>
              <a:t>, and the map updates to show only relevant locations from that region.</a:t>
            </a:r>
          </a:p>
          <a:p>
            <a:pPr marL="457200" indent="-317500" defTabSz="457200">
              <a:lnSpc>
                <a:spcPct val="100000"/>
              </a:lnSpc>
              <a:spcBef>
                <a:spcPts val="1200"/>
              </a:spcBef>
              <a:buSzPct val="100000"/>
              <a:buFont typeface="Arial"/>
              <a:buChar char="•"/>
              <a:defRPr sz="1600">
                <a:solidFill>
                  <a:schemeClr val="accent5">
                    <a:lumOff val="-5686"/>
                  </a:schemeClr>
                </a:solidFill>
              </a:defRPr>
            </a:pPr>
            <a:r>
              <a:rPr b="1"/>
              <a:t>Interactive Exploration:</a:t>
            </a:r>
            <a:br/>
            <a:r>
              <a:t>Users can zoom in, hover over, or click on map markers to view full address details.</a:t>
            </a:r>
          </a:p>
          <a:p>
            <a:pPr marL="457200" indent="-317500" defTabSz="457200">
              <a:lnSpc>
                <a:spcPct val="100000"/>
              </a:lnSpc>
              <a:spcBef>
                <a:spcPts val="1200"/>
              </a:spcBef>
              <a:buSzPct val="100000"/>
              <a:buFont typeface="Arial"/>
              <a:buChar char="•"/>
              <a:defRPr sz="1600">
                <a:solidFill>
                  <a:schemeClr val="accent5">
                    <a:lumOff val="-5686"/>
                  </a:schemeClr>
                </a:solidFill>
              </a:defRPr>
            </a:pPr>
            <a:r>
              <a:rPr b="1"/>
              <a:t>Visual Differentiation:</a:t>
            </a:r>
            <a:br/>
            <a:r>
              <a:t>Different regions are represented with </a:t>
            </a:r>
            <a:r>
              <a:rPr b="1"/>
              <a:t>distinct marker styles or colors</a:t>
            </a:r>
            <a:r>
              <a:t>, making it easy to compare locations.</a:t>
            </a:r>
          </a:p>
          <a:p>
            <a:pPr marL="457200" indent="-317500" defTabSz="457200">
              <a:lnSpc>
                <a:spcPct val="100000"/>
              </a:lnSpc>
              <a:spcBef>
                <a:spcPts val="1200"/>
              </a:spcBef>
              <a:buSzPct val="100000"/>
              <a:buFont typeface="Arial"/>
              <a:buChar char="•"/>
              <a:defRPr sz="1600">
                <a:solidFill>
                  <a:schemeClr val="accent5">
                    <a:lumOff val="-5686"/>
                  </a:schemeClr>
                </a:solidFill>
              </a:defRPr>
            </a:pPr>
            <a:r>
              <a:rPr b="1"/>
              <a:t>Supports Decision Making:</a:t>
            </a:r>
            <a:br/>
            <a:r>
              <a:t>Useful for </a:t>
            </a:r>
            <a:r>
              <a:rPr b="1"/>
              <a:t>regional sales analysis</a:t>
            </a:r>
            <a:r>
              <a:t>, territory planning, and identifying underserved or high-performing areas.</a:t>
            </a:r>
          </a:p>
        </p:txBody>
      </p:sp>
      <p:sp>
        <p:nvSpPr>
          <p:cNvPr id="250" name="Textplatzhalter 2"/>
          <p:cNvSpPr txBox="1"/>
          <p:nvPr/>
        </p:nvSpPr>
        <p:spPr>
          <a:xfrm>
            <a:off x="860663" y="401034"/>
            <a:ext cx="5040314" cy="64232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ts val="4800"/>
              </a:lnSpc>
              <a:defRPr sz="4000">
                <a:solidFill>
                  <a:srgbClr val="0A2651"/>
                </a:solidFill>
              </a:defRPr>
            </a:lvl1pPr>
          </a:lstStyle>
          <a:p>
            <a:pPr/>
            <a:r>
              <a:t>Map View</a:t>
            </a:r>
          </a:p>
        </p:txBody>
      </p:sp>
      <p:sp>
        <p:nvSpPr>
          <p:cNvPr id="251" name="Rectangle"/>
          <p:cNvSpPr/>
          <p:nvPr/>
        </p:nvSpPr>
        <p:spPr>
          <a:xfrm>
            <a:off x="6796478" y="5211958"/>
            <a:ext cx="7220338" cy="1635666"/>
          </a:xfrm>
          <a:prstGeom prst="rect">
            <a:avLst/>
          </a:prstGeom>
          <a:solidFill>
            <a:srgbClr val="FFFFFF"/>
          </a:solidFill>
          <a:ln w="12700">
            <a:miter lim="400000"/>
          </a:ln>
        </p:spPr>
        <p:txBody>
          <a:bodyPr lIns="45719" rIns="45719" anchor="ctr"/>
          <a:lstStyle/>
          <a:p>
            <a:pPr/>
          </a:p>
        </p:txBody>
      </p:sp>
      <p:pic>
        <p:nvPicPr>
          <p:cNvPr id="252" name="Screenshot 2025-07-28 at 22.15.38.png" descr="Screenshot 2025-07-28 at 22.15.38.png"/>
          <p:cNvPicPr>
            <a:picLocks noChangeAspect="1"/>
          </p:cNvPicPr>
          <p:nvPr/>
        </p:nvPicPr>
        <p:blipFill>
          <a:blip r:embed="rId2">
            <a:extLst/>
          </a:blip>
          <a:stretch>
            <a:fillRect/>
          </a:stretch>
        </p:blipFill>
        <p:spPr>
          <a:xfrm>
            <a:off x="6824707" y="1438554"/>
            <a:ext cx="4539205" cy="4530374"/>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Textplatzhalter 2"/>
          <p:cNvSpPr txBox="1"/>
          <p:nvPr>
            <p:ph type="body" sz="quarter" idx="1"/>
          </p:nvPr>
        </p:nvSpPr>
        <p:spPr>
          <a:xfrm>
            <a:off x="574940" y="2260953"/>
            <a:ext cx="5450582" cy="2336094"/>
          </a:xfrm>
          <a:prstGeom prst="rect">
            <a:avLst/>
          </a:prstGeom>
        </p:spPr>
        <p:txBody>
          <a:bodyPr/>
          <a:lstStyle/>
          <a:p>
            <a:pPr marL="457200" indent="-317500" defTabSz="457200">
              <a:lnSpc>
                <a:spcPct val="100000"/>
              </a:lnSpc>
              <a:spcBef>
                <a:spcPts val="1200"/>
              </a:spcBef>
              <a:buSzPct val="100000"/>
              <a:buFont typeface="Arial"/>
              <a:buChar char="•"/>
              <a:defRPr sz="1600">
                <a:solidFill>
                  <a:schemeClr val="accent5">
                    <a:lumOff val="-5686"/>
                  </a:schemeClr>
                </a:solidFill>
              </a:defRPr>
            </a:pPr>
            <a:r>
              <a:t>Filters data based on </a:t>
            </a:r>
            <a:r>
              <a:rPr b="1"/>
              <a:t>selected region</a:t>
            </a:r>
            <a:r>
              <a:t> using the Selection node.</a:t>
            </a:r>
          </a:p>
          <a:p>
            <a:pPr marL="457200" indent="-317500" defTabSz="457200">
              <a:lnSpc>
                <a:spcPct val="100000"/>
              </a:lnSpc>
              <a:spcBef>
                <a:spcPts val="1200"/>
              </a:spcBef>
              <a:buSzPct val="100000"/>
              <a:buFont typeface="Arial"/>
              <a:buChar char="•"/>
              <a:defRPr sz="1600">
                <a:solidFill>
                  <a:schemeClr val="accent5">
                    <a:lumOff val="-5686"/>
                  </a:schemeClr>
                </a:solidFill>
              </a:defRPr>
            </a:pPr>
            <a:r>
              <a:t>Displays customer address, employee/company involved in each sale.</a:t>
            </a:r>
          </a:p>
          <a:p>
            <a:pPr marL="457200" indent="-317500" defTabSz="457200">
              <a:lnSpc>
                <a:spcPct val="100000"/>
              </a:lnSpc>
              <a:spcBef>
                <a:spcPts val="1200"/>
              </a:spcBef>
              <a:buSzPct val="100000"/>
              <a:buFont typeface="Arial"/>
              <a:buChar char="•"/>
              <a:defRPr sz="1600">
                <a:solidFill>
                  <a:schemeClr val="accent5">
                    <a:lumOff val="-5686"/>
                  </a:schemeClr>
                </a:solidFill>
              </a:defRPr>
            </a:pPr>
            <a:r>
              <a:t>Users can select an </a:t>
            </a:r>
            <a:r>
              <a:rPr b="1"/>
              <a:t>Address_ID</a:t>
            </a:r>
            <a:r>
              <a:t> to view detailed info for that location.</a:t>
            </a:r>
          </a:p>
          <a:p>
            <a:pPr marL="457200" indent="-317500" defTabSz="457200">
              <a:lnSpc>
                <a:spcPct val="100000"/>
              </a:lnSpc>
              <a:spcBef>
                <a:spcPts val="1200"/>
              </a:spcBef>
              <a:buSzPct val="100000"/>
              <a:buFont typeface="Arial"/>
              <a:buChar char="•"/>
              <a:defRPr sz="1600">
                <a:solidFill>
                  <a:schemeClr val="accent5">
                    <a:lumOff val="-5686"/>
                  </a:schemeClr>
                </a:solidFill>
              </a:defRPr>
            </a:pPr>
            <a:r>
              <a:t>Enables quick drilldown into </a:t>
            </a:r>
            <a:r>
              <a:rPr b="1"/>
              <a:t>who sold, where sold </a:t>
            </a:r>
            <a:r>
              <a:t>etc</a:t>
            </a:r>
            <a:r>
              <a:rPr b="1"/>
              <a:t>.</a:t>
            </a:r>
          </a:p>
        </p:txBody>
      </p:sp>
      <p:sp>
        <p:nvSpPr>
          <p:cNvPr id="255" name="Textplatzhalter 2"/>
          <p:cNvSpPr txBox="1"/>
          <p:nvPr/>
        </p:nvSpPr>
        <p:spPr>
          <a:xfrm>
            <a:off x="860663" y="401034"/>
            <a:ext cx="8527057" cy="210623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ts val="4800"/>
              </a:lnSpc>
              <a:defRPr sz="4000">
                <a:solidFill>
                  <a:srgbClr val="0A2651"/>
                </a:solidFill>
              </a:defRPr>
            </a:lvl1pPr>
          </a:lstStyle>
          <a:p>
            <a:pPr/>
            <a:r>
              <a:t>Address, Employee/Business Overview</a:t>
            </a:r>
          </a:p>
        </p:txBody>
      </p:sp>
      <p:sp>
        <p:nvSpPr>
          <p:cNvPr id="256" name="Rectangle"/>
          <p:cNvSpPr/>
          <p:nvPr/>
        </p:nvSpPr>
        <p:spPr>
          <a:xfrm>
            <a:off x="6796478" y="5211958"/>
            <a:ext cx="7220338" cy="1635666"/>
          </a:xfrm>
          <a:prstGeom prst="rect">
            <a:avLst/>
          </a:prstGeom>
          <a:solidFill>
            <a:srgbClr val="FFFFFF"/>
          </a:solidFill>
          <a:ln w="12700">
            <a:miter lim="400000"/>
          </a:ln>
        </p:spPr>
        <p:txBody>
          <a:bodyPr lIns="45719" rIns="45719" anchor="ctr"/>
          <a:lstStyle/>
          <a:p>
            <a:pPr/>
          </a:p>
        </p:txBody>
      </p:sp>
      <p:pic>
        <p:nvPicPr>
          <p:cNvPr id="257" name="Screenshot 2025-07-28 at 22.33.11.png" descr="Screenshot 2025-07-28 at 22.33.11.png"/>
          <p:cNvPicPr>
            <a:picLocks noChangeAspect="1"/>
          </p:cNvPicPr>
          <p:nvPr/>
        </p:nvPicPr>
        <p:blipFill>
          <a:blip r:embed="rId2">
            <a:extLst/>
          </a:blip>
          <a:srcRect l="0" t="386" r="0" b="386"/>
          <a:stretch>
            <a:fillRect/>
          </a:stretch>
        </p:blipFill>
        <p:spPr>
          <a:xfrm>
            <a:off x="6824707" y="1438554"/>
            <a:ext cx="4539205" cy="4530374"/>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itel 1"/>
          <p:cNvSpPr txBox="1"/>
          <p:nvPr>
            <p:ph type="title"/>
          </p:nvPr>
        </p:nvSpPr>
        <p:spPr>
          <a:xfrm>
            <a:off x="606689" y="1397303"/>
            <a:ext cx="9056011" cy="642185"/>
          </a:xfrm>
          <a:prstGeom prst="rect">
            <a:avLst/>
          </a:prstGeom>
          <a:solidFill>
            <a:srgbClr val="0A2651"/>
          </a:solidFill>
        </p:spPr>
        <p:txBody>
          <a:bodyPr/>
          <a:lstStyle>
            <a:lvl1pPr defTabSz="740663">
              <a:defRPr b="0" sz="3564">
                <a:solidFill>
                  <a:srgbClr val="FFFFFF"/>
                </a:solidFill>
              </a:defRPr>
            </a:lvl1pPr>
          </a:lstStyle>
          <a:p>
            <a:pPr/>
            <a:r>
              <a:t>Workflow 2: Bike Price Prediction Dashboard</a:t>
            </a:r>
          </a:p>
        </p:txBody>
      </p:sp>
      <p:sp>
        <p:nvSpPr>
          <p:cNvPr id="260" name="Textplatzhalter 3"/>
          <p:cNvSpPr/>
          <p:nvPr/>
        </p:nvSpPr>
        <p:spPr>
          <a:xfrm>
            <a:off x="639190" y="2448236"/>
            <a:ext cx="5644325" cy="35604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877823">
              <a:lnSpc>
                <a:spcPts val="2700"/>
              </a:lnSpc>
              <a:buClr>
                <a:srgbClr val="0C2C65"/>
              </a:buClr>
              <a:buFont typeface="Arial"/>
              <a:defRPr sz="1919">
                <a:solidFill>
                  <a:srgbClr val="0C2C65"/>
                </a:solidFill>
              </a:defRPr>
            </a:pPr>
            <a:r>
              <a:t>Content:</a:t>
            </a:r>
          </a:p>
          <a:p>
            <a:pPr defTabSz="877823">
              <a:lnSpc>
                <a:spcPts val="2700"/>
              </a:lnSpc>
              <a:buClr>
                <a:srgbClr val="0C2C65"/>
              </a:buClr>
              <a:buFont typeface="Arial"/>
              <a:defRPr sz="1919">
                <a:solidFill>
                  <a:srgbClr val="0C2C65"/>
                </a:solidFill>
              </a:defRPr>
            </a:pPr>
            <a:r>
              <a:t>This workflow consists of three major components: </a:t>
            </a:r>
          </a:p>
          <a:p>
            <a:pPr lvl="1" marL="744353" indent="-256673" defTabSz="877823">
              <a:lnSpc>
                <a:spcPts val="2700"/>
              </a:lnSpc>
              <a:buSzPct val="100000"/>
              <a:buAutoNum type="arabicPeriod" startAt="1"/>
              <a:defRPr sz="1919">
                <a:solidFill>
                  <a:srgbClr val="0C2C65"/>
                </a:solidFill>
              </a:defRPr>
            </a:pPr>
            <a:r>
              <a:t>Data Input</a:t>
            </a:r>
          </a:p>
          <a:p>
            <a:pPr lvl="1" marL="744353" indent="-256673" defTabSz="877823">
              <a:lnSpc>
                <a:spcPts val="2700"/>
              </a:lnSpc>
              <a:buSzPct val="100000"/>
              <a:buAutoNum type="arabicPeriod" startAt="1"/>
              <a:defRPr sz="1919">
                <a:solidFill>
                  <a:srgbClr val="0C2C65"/>
                </a:solidFill>
              </a:defRPr>
            </a:pPr>
            <a:r>
              <a:t>Data Joiner</a:t>
            </a:r>
          </a:p>
          <a:p>
            <a:pPr lvl="1" marL="744353" indent="-256673" defTabSz="877823">
              <a:lnSpc>
                <a:spcPts val="2700"/>
              </a:lnSpc>
              <a:buSzPct val="100000"/>
              <a:buAutoNum type="arabicPeriod" startAt="1"/>
              <a:defRPr sz="1919">
                <a:solidFill>
                  <a:srgbClr val="0C2C65"/>
                </a:solidFill>
              </a:defRPr>
            </a:pPr>
            <a:r>
              <a:t>Visualization</a:t>
            </a:r>
          </a:p>
          <a:p>
            <a:pPr lvl="1" marL="877823" indent="-304800" defTabSz="438911">
              <a:spcBef>
                <a:spcPts val="1100"/>
              </a:spcBef>
              <a:buSzPct val="100000"/>
              <a:buFont typeface="Arial"/>
              <a:buAutoNum type="arabicPeriod" startAt="1"/>
              <a:defRPr sz="1152"/>
            </a:pPr>
          </a:p>
          <a:p>
            <a:pPr defTabSz="877823">
              <a:lnSpc>
                <a:spcPts val="2700"/>
              </a:lnSpc>
              <a:defRPr sz="1919">
                <a:solidFill>
                  <a:srgbClr val="0C2C65"/>
                </a:solidFill>
              </a:defRPr>
            </a:pPr>
            <a:r>
              <a:t>Goal: </a:t>
            </a:r>
          </a:p>
          <a:p>
            <a:pPr lvl="1" marL="558265" indent="-192505" defTabSz="877823">
              <a:lnSpc>
                <a:spcPts val="2700"/>
              </a:lnSpc>
              <a:buSzPct val="100000"/>
              <a:buChar char="•"/>
              <a:defRPr sz="1919">
                <a:solidFill>
                  <a:srgbClr val="0C2C65"/>
                </a:solidFill>
              </a:defRPr>
            </a:pPr>
            <a:r>
              <a:t>To see how a bike’s weight affects its price. </a:t>
            </a:r>
          </a:p>
          <a:p>
            <a:pPr lvl="1" marL="558265" indent="-192505" defTabSz="877823">
              <a:lnSpc>
                <a:spcPts val="2700"/>
              </a:lnSpc>
              <a:buSzPct val="100000"/>
              <a:buChar char="•"/>
              <a:defRPr sz="1919">
                <a:solidFill>
                  <a:srgbClr val="0C2C65"/>
                </a:solidFill>
              </a:defRPr>
            </a:pPr>
            <a:r>
              <a:t>Predict prices using machine learning.</a:t>
            </a:r>
          </a:p>
          <a:p>
            <a:pPr lvl="1" marL="558265" indent="-192505" defTabSz="877823">
              <a:lnSpc>
                <a:spcPts val="2700"/>
              </a:lnSpc>
              <a:buSzPct val="100000"/>
              <a:buChar char="•"/>
              <a:defRPr sz="1919">
                <a:solidFill>
                  <a:srgbClr val="0C2C65"/>
                </a:solidFill>
              </a:defRPr>
            </a:pPr>
            <a:r>
              <a:t>compare bike categories to find the best value.</a:t>
            </a:r>
          </a:p>
        </p:txBody>
      </p:sp>
      <p:pic>
        <p:nvPicPr>
          <p:cNvPr id="261" name="Image Gallery" descr="Image Gallery"/>
          <p:cNvPicPr>
            <a:picLocks noChangeAspect="1"/>
          </p:cNvPicPr>
          <p:nvPr/>
        </p:nvPicPr>
        <p:blipFill>
          <a:blip r:embed="rId3">
            <a:extLst/>
          </a:blip>
          <a:srcRect l="0" t="616" r="0" b="616"/>
          <a:stretch>
            <a:fillRect/>
          </a:stretch>
        </p:blipFill>
        <p:spPr>
          <a:xfrm>
            <a:off x="6569630" y="2534331"/>
            <a:ext cx="5235167" cy="321389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Foliennummernplatzhalter 5"/>
          <p:cNvSpPr txBox="1"/>
          <p:nvPr>
            <p:ph type="sldNum" sz="quarter" idx="2"/>
          </p:nvPr>
        </p:nvSpPr>
        <p:spPr>
          <a:xfrm>
            <a:off x="11403462" y="6173735"/>
            <a:ext cx="33016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Textplatzhalter 2"/>
          <p:cNvSpPr txBox="1"/>
          <p:nvPr>
            <p:ph type="body" sz="quarter" idx="1"/>
          </p:nvPr>
        </p:nvSpPr>
        <p:spPr>
          <a:xfrm>
            <a:off x="1055687" y="1537354"/>
            <a:ext cx="5040313" cy="642321"/>
          </a:xfrm>
          <a:prstGeom prst="rect">
            <a:avLst/>
          </a:prstGeom>
        </p:spPr>
        <p:txBody>
          <a:bodyPr/>
          <a:lstStyle>
            <a:lvl1pPr>
              <a:defRPr sz="3300"/>
            </a:lvl1pPr>
          </a:lstStyle>
          <a:p>
            <a:pPr/>
            <a:r>
              <a:t>Data Input and Data Joiner</a:t>
            </a:r>
          </a:p>
        </p:txBody>
      </p:sp>
      <p:sp>
        <p:nvSpPr>
          <p:cNvPr id="267" name="Textplatzhalter 3"/>
          <p:cNvSpPr/>
          <p:nvPr>
            <p:ph type="body" idx="22"/>
          </p:nvPr>
        </p:nvSpPr>
        <p:spPr>
          <a:xfrm>
            <a:off x="952074" y="2424153"/>
            <a:ext cx="5367849" cy="2462734"/>
          </a:xfrm>
          <a:prstGeom prst="rect">
            <a:avLst/>
          </a:prstGeom>
          <a:extLst>
            <a:ext uri="{C572A759-6A51-4108-AA02-DFA0A04FC94B}">
              <ma14:wrappingTextBoxFlag xmlns:ma14="http://schemas.microsoft.com/office/mac/drawingml/2011/main" val="1"/>
            </a:ext>
          </a:extLst>
        </p:spPr>
        <p:txBody>
          <a:bodyPr/>
          <a:lstStyle/>
          <a:p>
            <a:pPr marL="342900" indent="-342900">
              <a:lnSpc>
                <a:spcPts val="2900"/>
              </a:lnSpc>
              <a:buChar char="•"/>
              <a:defRPr sz="1600"/>
            </a:pPr>
            <a:r>
              <a:t>Multiple </a:t>
            </a:r>
            <a:r>
              <a:rPr b="1"/>
              <a:t>data files</a:t>
            </a:r>
            <a:r>
              <a:t> are imported (e.g., ProductCategories.csv, ProductCategoryText.csv,  Products.csv).</a:t>
            </a:r>
          </a:p>
          <a:p>
            <a:pPr marL="342900" indent="-342900">
              <a:lnSpc>
                <a:spcPts val="2900"/>
              </a:lnSpc>
              <a:buChar char="•"/>
              <a:defRPr sz="1600"/>
            </a:pPr>
          </a:p>
          <a:p>
            <a:pPr marL="342900" indent="-342900">
              <a:lnSpc>
                <a:spcPts val="2900"/>
              </a:lnSpc>
              <a:buChar char="•"/>
              <a:defRPr sz="1600"/>
            </a:pPr>
            <a:r>
              <a:t>Input files are merged into a unified dataset.</a:t>
            </a:r>
          </a:p>
        </p:txBody>
      </p:sp>
      <p:pic>
        <p:nvPicPr>
          <p:cNvPr id="268" name="Image Gallery" descr="Image Gallery"/>
          <p:cNvPicPr>
            <a:picLocks noChangeAspect="1"/>
          </p:cNvPicPr>
          <p:nvPr/>
        </p:nvPicPr>
        <p:blipFill>
          <a:blip r:embed="rId3">
            <a:extLst/>
          </a:blip>
          <a:srcRect l="0" t="6220" r="0" b="6220"/>
          <a:stretch>
            <a:fillRect/>
          </a:stretch>
        </p:blipFill>
        <p:spPr>
          <a:xfrm>
            <a:off x="7399087" y="784404"/>
            <a:ext cx="3562700" cy="429789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Screenshot 2025-07-28 at 23.08.24.png" descr="Screenshot 2025-07-28 at 23.08.24.png"/>
          <p:cNvPicPr>
            <a:picLocks noChangeAspect="0"/>
          </p:cNvPicPr>
          <p:nvPr/>
        </p:nvPicPr>
        <p:blipFill>
          <a:blip r:embed="rId3">
            <a:extLst/>
          </a:blip>
          <a:stretch>
            <a:fillRect/>
          </a:stretch>
        </p:blipFill>
        <p:spPr>
          <a:xfrm>
            <a:off x="4138159" y="1739473"/>
            <a:ext cx="8049934" cy="5117585"/>
          </a:xfrm>
          <a:prstGeom prst="rect">
            <a:avLst/>
          </a:prstGeom>
          <a:ln w="12700">
            <a:miter lim="400000"/>
          </a:ln>
        </p:spPr>
      </p:pic>
      <p:sp>
        <p:nvSpPr>
          <p:cNvPr id="273" name="Visualization"/>
          <p:cNvSpPr txBox="1"/>
          <p:nvPr/>
        </p:nvSpPr>
        <p:spPr>
          <a:xfrm>
            <a:off x="565905" y="2153081"/>
            <a:ext cx="2947006" cy="6867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800"/>
              </a:lnSpc>
              <a:defRPr sz="4000">
                <a:solidFill>
                  <a:srgbClr val="0A2651"/>
                </a:solidFill>
              </a:defRPr>
            </a:lvl1pPr>
          </a:lstStyle>
          <a:p>
            <a:pPr/>
            <a:r>
              <a:t>Visualization</a:t>
            </a:r>
          </a:p>
        </p:txBody>
      </p:sp>
      <p:grpSp>
        <p:nvGrpSpPr>
          <p:cNvPr id="276" name="Image Gallery"/>
          <p:cNvGrpSpPr/>
          <p:nvPr/>
        </p:nvGrpSpPr>
        <p:grpSpPr>
          <a:xfrm>
            <a:off x="609892" y="4177653"/>
            <a:ext cx="4967897" cy="1846648"/>
            <a:chOff x="0" y="-351029"/>
            <a:chExt cx="4967895" cy="1846647"/>
          </a:xfrm>
        </p:grpSpPr>
        <p:pic>
          <p:nvPicPr>
            <p:cNvPr id="274" name="Screenshot 2025-07-28 at 23.18.26.png" descr="Screenshot 2025-07-28 at 23.18.26.png"/>
            <p:cNvPicPr>
              <a:picLocks noChangeAspect="1"/>
            </p:cNvPicPr>
            <p:nvPr/>
          </p:nvPicPr>
          <p:blipFill>
            <a:blip r:embed="rId4">
              <a:extLst/>
            </a:blip>
            <a:srcRect l="0" t="1716" r="0" b="1716"/>
            <a:stretch>
              <a:fillRect/>
            </a:stretch>
          </p:blipFill>
          <p:spPr>
            <a:xfrm>
              <a:off x="0" y="0"/>
              <a:ext cx="4967896" cy="1495618"/>
            </a:xfrm>
            <a:prstGeom prst="rect">
              <a:avLst/>
            </a:prstGeom>
            <a:ln w="12700" cap="flat">
              <a:noFill/>
              <a:miter lim="400000"/>
            </a:ln>
            <a:effectLst/>
          </p:spPr>
        </p:pic>
        <p:sp>
          <p:nvSpPr>
            <p:cNvPr id="275" name="Price Predictor Component"/>
            <p:cNvSpPr/>
            <p:nvPr/>
          </p:nvSpPr>
          <p:spPr>
            <a:xfrm>
              <a:off x="0" y="-351030"/>
              <a:ext cx="4967896" cy="249430"/>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1100"/>
              </a:lvl1pPr>
            </a:lstStyle>
            <a:p>
              <a:pPr/>
              <a:r>
                <a:t>Price Predictor Component</a:t>
              </a:r>
            </a:p>
          </p:txBody>
        </p:sp>
      </p:grpSp>
      <p:sp>
        <p:nvSpPr>
          <p:cNvPr id="277" name="Rectangle"/>
          <p:cNvSpPr/>
          <p:nvPr/>
        </p:nvSpPr>
        <p:spPr>
          <a:xfrm>
            <a:off x="475890" y="4497232"/>
            <a:ext cx="5114629" cy="1558519"/>
          </a:xfrm>
          <a:prstGeom prst="rect">
            <a:avLst/>
          </a:prstGeom>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Foliennummernplatzhalter 5"/>
          <p:cNvSpPr txBox="1"/>
          <p:nvPr>
            <p:ph type="sldNum" sz="quarter" idx="2"/>
          </p:nvPr>
        </p:nvSpPr>
        <p:spPr>
          <a:xfrm>
            <a:off x="11403462" y="6173735"/>
            <a:ext cx="33016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Rectangle"/>
          <p:cNvSpPr/>
          <p:nvPr/>
        </p:nvSpPr>
        <p:spPr>
          <a:xfrm>
            <a:off x="6266892" y="5313965"/>
            <a:ext cx="6233209" cy="1544034"/>
          </a:xfrm>
          <a:prstGeom prst="rect">
            <a:avLst/>
          </a:prstGeom>
          <a:solidFill>
            <a:srgbClr val="FFFFFF"/>
          </a:solidFill>
          <a:ln w="12700">
            <a:miter lim="400000"/>
          </a:ln>
        </p:spPr>
        <p:txBody>
          <a:bodyPr lIns="45719" rIns="45719" anchor="ctr"/>
          <a:lstStyle/>
          <a:p>
            <a:pPr/>
          </a:p>
        </p:txBody>
      </p:sp>
      <p:sp>
        <p:nvSpPr>
          <p:cNvPr id="283" name="Rectangle"/>
          <p:cNvSpPr/>
          <p:nvPr/>
        </p:nvSpPr>
        <p:spPr>
          <a:xfrm>
            <a:off x="4985225" y="1990550"/>
            <a:ext cx="838678" cy="876454"/>
          </a:xfrm>
          <a:prstGeom prst="rect">
            <a:avLst/>
          </a:prstGeom>
          <a:solidFill>
            <a:srgbClr val="FFFFFF"/>
          </a:solidFill>
          <a:ln w="12700">
            <a:miter lim="400000"/>
          </a:ln>
        </p:spPr>
        <p:txBody>
          <a:bodyPr lIns="45719" rIns="45719" anchor="ctr"/>
          <a:lstStyle/>
          <a:p>
            <a:pPr/>
          </a:p>
        </p:txBody>
      </p:sp>
      <p:sp>
        <p:nvSpPr>
          <p:cNvPr id="284" name="Rectangle"/>
          <p:cNvSpPr/>
          <p:nvPr/>
        </p:nvSpPr>
        <p:spPr>
          <a:xfrm>
            <a:off x="6468680" y="1875453"/>
            <a:ext cx="838678" cy="876454"/>
          </a:xfrm>
          <a:prstGeom prst="rect">
            <a:avLst/>
          </a:prstGeom>
          <a:solidFill>
            <a:srgbClr val="FFFFFF"/>
          </a:solidFill>
          <a:ln w="12700">
            <a:miter lim="400000"/>
          </a:ln>
        </p:spPr>
        <p:txBody>
          <a:bodyPr lIns="45719" rIns="45719" anchor="ctr"/>
          <a:lstStyle/>
          <a:p>
            <a:pPr/>
          </a:p>
        </p:txBody>
      </p:sp>
      <p:sp>
        <p:nvSpPr>
          <p:cNvPr id="285" name="Rectangle"/>
          <p:cNvSpPr/>
          <p:nvPr/>
        </p:nvSpPr>
        <p:spPr>
          <a:xfrm>
            <a:off x="7981683" y="1871586"/>
            <a:ext cx="838678" cy="876454"/>
          </a:xfrm>
          <a:prstGeom prst="rect">
            <a:avLst/>
          </a:prstGeom>
          <a:solidFill>
            <a:srgbClr val="FFFFFF"/>
          </a:solidFill>
          <a:ln w="12700">
            <a:miter lim="400000"/>
          </a:ln>
        </p:spPr>
        <p:txBody>
          <a:bodyPr lIns="45719" rIns="45719" anchor="ctr"/>
          <a:lstStyle/>
          <a:p>
            <a:pPr/>
          </a:p>
        </p:txBody>
      </p:sp>
      <p:sp>
        <p:nvSpPr>
          <p:cNvPr id="286" name="Rectangle"/>
          <p:cNvSpPr/>
          <p:nvPr/>
        </p:nvSpPr>
        <p:spPr>
          <a:xfrm>
            <a:off x="9412078" y="1986682"/>
            <a:ext cx="838677" cy="876454"/>
          </a:xfrm>
          <a:prstGeom prst="rect">
            <a:avLst/>
          </a:prstGeom>
          <a:solidFill>
            <a:srgbClr val="FFFFFF"/>
          </a:solidFill>
          <a:ln w="12700">
            <a:miter lim="400000"/>
          </a:ln>
        </p:spPr>
        <p:txBody>
          <a:bodyPr lIns="45719" rIns="45719" anchor="ctr"/>
          <a:lstStyle/>
          <a:p>
            <a:pPr/>
          </a:p>
        </p:txBody>
      </p:sp>
      <p:sp>
        <p:nvSpPr>
          <p:cNvPr id="287" name="Rectangle"/>
          <p:cNvSpPr/>
          <p:nvPr/>
        </p:nvSpPr>
        <p:spPr>
          <a:xfrm>
            <a:off x="10865576" y="2013800"/>
            <a:ext cx="838678" cy="876454"/>
          </a:xfrm>
          <a:prstGeom prst="rect">
            <a:avLst/>
          </a:prstGeom>
          <a:solidFill>
            <a:srgbClr val="FFFFFF"/>
          </a:solidFill>
          <a:ln w="12700">
            <a:miter lim="400000"/>
          </a:ln>
        </p:spPr>
        <p:txBody>
          <a:bodyPr lIns="45719" rIns="45719" anchor="ctr"/>
          <a:lstStyle/>
          <a:p>
            <a:pPr>
              <a:defRPr b="1"/>
            </a:pPr>
          </a:p>
        </p:txBody>
      </p:sp>
      <p:sp>
        <p:nvSpPr>
          <p:cNvPr id="288" name="Rectangle"/>
          <p:cNvSpPr/>
          <p:nvPr/>
        </p:nvSpPr>
        <p:spPr>
          <a:xfrm>
            <a:off x="1653161" y="1174531"/>
            <a:ext cx="9663515" cy="474203"/>
          </a:xfrm>
          <a:prstGeom prst="rect">
            <a:avLst/>
          </a:prstGeom>
          <a:solidFill>
            <a:srgbClr val="FFFFFF"/>
          </a:solidFill>
          <a:ln w="12700">
            <a:miter lim="400000"/>
          </a:ln>
        </p:spPr>
        <p:txBody>
          <a:bodyPr lIns="45719" rIns="45719" anchor="ctr"/>
          <a:lstStyle/>
          <a:p>
            <a:pPr/>
          </a:p>
        </p:txBody>
      </p:sp>
      <p:sp>
        <p:nvSpPr>
          <p:cNvPr id="289" name="Rectangle"/>
          <p:cNvSpPr/>
          <p:nvPr/>
        </p:nvSpPr>
        <p:spPr>
          <a:xfrm>
            <a:off x="4985225" y="990687"/>
            <a:ext cx="6458451" cy="474203"/>
          </a:xfrm>
          <a:prstGeom prst="rect">
            <a:avLst/>
          </a:prstGeom>
          <a:solidFill>
            <a:srgbClr val="FFFFFF"/>
          </a:solidFill>
          <a:ln w="12700">
            <a:miter lim="400000"/>
          </a:ln>
        </p:spPr>
        <p:txBody>
          <a:bodyPr lIns="45719" rIns="45719" anchor="ctr"/>
          <a:lstStyle/>
          <a:p>
            <a:pPr/>
          </a:p>
        </p:txBody>
      </p:sp>
      <p:sp>
        <p:nvSpPr>
          <p:cNvPr id="290" name="Textplatzhalter 2"/>
          <p:cNvSpPr txBox="1"/>
          <p:nvPr>
            <p:ph type="body" sz="quarter" idx="1"/>
          </p:nvPr>
        </p:nvSpPr>
        <p:spPr>
          <a:xfrm>
            <a:off x="6228602" y="719949"/>
            <a:ext cx="5477574" cy="642321"/>
          </a:xfrm>
          <a:prstGeom prst="rect">
            <a:avLst/>
          </a:prstGeom>
        </p:spPr>
        <p:txBody>
          <a:bodyPr/>
          <a:lstStyle>
            <a:lvl1pPr defTabSz="841247">
              <a:lnSpc>
                <a:spcPts val="4400"/>
              </a:lnSpc>
              <a:defRPr sz="3680"/>
            </a:lvl1pPr>
          </a:lstStyle>
          <a:p>
            <a:pPr/>
            <a:r>
              <a:t>Workflow 2 – Node Usage</a:t>
            </a:r>
          </a:p>
        </p:txBody>
      </p:sp>
      <p:pic>
        <p:nvPicPr>
          <p:cNvPr id="291" name="pasted-movie.png" descr="pasted-movie.png"/>
          <p:cNvPicPr>
            <a:picLocks noChangeAspect="0"/>
          </p:cNvPicPr>
          <p:nvPr/>
        </p:nvPicPr>
        <p:blipFill>
          <a:blip r:embed="rId3">
            <a:extLst/>
          </a:blip>
          <a:srcRect l="4876" t="26748" r="4876" b="21238"/>
          <a:stretch>
            <a:fillRect/>
          </a:stretch>
        </p:blipFill>
        <p:spPr>
          <a:xfrm>
            <a:off x="463036" y="1639048"/>
            <a:ext cx="4160165" cy="2398287"/>
          </a:xfrm>
          <a:prstGeom prst="rect">
            <a:avLst/>
          </a:prstGeom>
          <a:ln w="12700">
            <a:miter lim="400000"/>
          </a:ln>
        </p:spPr>
      </p:pic>
      <p:pic>
        <p:nvPicPr>
          <p:cNvPr id="292" name="Screenshot 2025-07-29 at 15.11.29.png" descr="Screenshot 2025-07-29 at 15.11.29.png"/>
          <p:cNvPicPr>
            <a:picLocks noChangeAspect="1"/>
          </p:cNvPicPr>
          <p:nvPr/>
        </p:nvPicPr>
        <p:blipFill>
          <a:blip r:embed="rId4">
            <a:extLst/>
          </a:blip>
          <a:srcRect l="0" t="3177" r="0" b="3177"/>
          <a:stretch>
            <a:fillRect/>
          </a:stretch>
        </p:blipFill>
        <p:spPr>
          <a:xfrm>
            <a:off x="647795" y="1992608"/>
            <a:ext cx="1007429" cy="642321"/>
          </a:xfrm>
          <a:prstGeom prst="rect">
            <a:avLst/>
          </a:prstGeom>
          <a:ln w="12700">
            <a:miter lim="400000"/>
          </a:ln>
        </p:spPr>
      </p:pic>
      <p:pic>
        <p:nvPicPr>
          <p:cNvPr id="293" name="Screenshot 2025-07-29 at 15.12.05.png" descr="Screenshot 2025-07-29 at 15.12.05.png"/>
          <p:cNvPicPr>
            <a:picLocks noChangeAspect="1"/>
          </p:cNvPicPr>
          <p:nvPr/>
        </p:nvPicPr>
        <p:blipFill>
          <a:blip r:embed="rId5">
            <a:extLst/>
          </a:blip>
          <a:stretch>
            <a:fillRect/>
          </a:stretch>
        </p:blipFill>
        <p:spPr>
          <a:xfrm>
            <a:off x="2069388" y="1915217"/>
            <a:ext cx="906368" cy="796978"/>
          </a:xfrm>
          <a:prstGeom prst="rect">
            <a:avLst/>
          </a:prstGeom>
          <a:ln w="12700">
            <a:miter lim="400000"/>
          </a:ln>
        </p:spPr>
      </p:pic>
      <p:pic>
        <p:nvPicPr>
          <p:cNvPr id="294" name="Screenshot 2025-07-29 at 15.12.49.png" descr="Screenshot 2025-07-29 at 15.12.49.png"/>
          <p:cNvPicPr>
            <a:picLocks noChangeAspect="1"/>
          </p:cNvPicPr>
          <p:nvPr/>
        </p:nvPicPr>
        <p:blipFill>
          <a:blip r:embed="rId6">
            <a:extLst/>
          </a:blip>
          <a:srcRect l="0" t="3591" r="0" b="3591"/>
          <a:stretch>
            <a:fillRect/>
          </a:stretch>
        </p:blipFill>
        <p:spPr>
          <a:xfrm>
            <a:off x="3397184" y="1915217"/>
            <a:ext cx="906367" cy="796978"/>
          </a:xfrm>
          <a:prstGeom prst="rect">
            <a:avLst/>
          </a:prstGeom>
          <a:ln w="12700">
            <a:miter lim="400000"/>
          </a:ln>
        </p:spPr>
      </p:pic>
      <p:pic>
        <p:nvPicPr>
          <p:cNvPr id="295" name="pasted-movie.png" descr="pasted-movie.png"/>
          <p:cNvPicPr>
            <a:picLocks noChangeAspect="0"/>
          </p:cNvPicPr>
          <p:nvPr/>
        </p:nvPicPr>
        <p:blipFill>
          <a:blip r:embed="rId7">
            <a:extLst/>
          </a:blip>
          <a:srcRect l="5134" t="25971" r="5134" b="17487"/>
          <a:stretch>
            <a:fillRect/>
          </a:stretch>
        </p:blipFill>
        <p:spPr>
          <a:xfrm>
            <a:off x="4781766" y="1665680"/>
            <a:ext cx="4152193" cy="2401706"/>
          </a:xfrm>
          <a:prstGeom prst="rect">
            <a:avLst/>
          </a:prstGeom>
          <a:ln w="12700">
            <a:miter lim="400000"/>
          </a:ln>
        </p:spPr>
      </p:pic>
      <p:pic>
        <p:nvPicPr>
          <p:cNvPr id="296" name="Screenshot 2025-07-29 at 15.19.24.png" descr="Screenshot 2025-07-29 at 15.19.24.png"/>
          <p:cNvPicPr>
            <a:picLocks noChangeAspect="1"/>
          </p:cNvPicPr>
          <p:nvPr/>
        </p:nvPicPr>
        <p:blipFill>
          <a:blip r:embed="rId8">
            <a:extLst/>
          </a:blip>
          <a:stretch>
            <a:fillRect/>
          </a:stretch>
        </p:blipFill>
        <p:spPr>
          <a:xfrm>
            <a:off x="5065691" y="1875530"/>
            <a:ext cx="728690" cy="876397"/>
          </a:xfrm>
          <a:prstGeom prst="rect">
            <a:avLst/>
          </a:prstGeom>
          <a:ln w="12700">
            <a:miter lim="400000"/>
          </a:ln>
        </p:spPr>
      </p:pic>
      <p:pic>
        <p:nvPicPr>
          <p:cNvPr id="297" name="Screenshot 2025-07-29 at 15.20.09.png" descr="Screenshot 2025-07-29 at 15.20.09.png"/>
          <p:cNvPicPr>
            <a:picLocks noChangeAspect="1"/>
          </p:cNvPicPr>
          <p:nvPr/>
        </p:nvPicPr>
        <p:blipFill>
          <a:blip r:embed="rId9">
            <a:extLst/>
          </a:blip>
          <a:srcRect l="0" t="5552" r="0" b="5552"/>
          <a:stretch>
            <a:fillRect/>
          </a:stretch>
        </p:blipFill>
        <p:spPr>
          <a:xfrm>
            <a:off x="6537938" y="1929108"/>
            <a:ext cx="639594" cy="769242"/>
          </a:xfrm>
          <a:prstGeom prst="rect">
            <a:avLst/>
          </a:prstGeom>
          <a:ln w="12700">
            <a:miter lim="400000"/>
          </a:ln>
        </p:spPr>
      </p:pic>
      <p:pic>
        <p:nvPicPr>
          <p:cNvPr id="298" name="Screenshot 2025-07-29 at 15.20.42.png" descr="Screenshot 2025-07-29 at 15.20.42.png"/>
          <p:cNvPicPr>
            <a:picLocks noChangeAspect="1"/>
          </p:cNvPicPr>
          <p:nvPr/>
        </p:nvPicPr>
        <p:blipFill>
          <a:blip r:embed="rId10">
            <a:extLst/>
          </a:blip>
          <a:stretch>
            <a:fillRect/>
          </a:stretch>
        </p:blipFill>
        <p:spPr>
          <a:xfrm>
            <a:off x="7949178" y="1929108"/>
            <a:ext cx="575688" cy="839138"/>
          </a:xfrm>
          <a:prstGeom prst="rect">
            <a:avLst/>
          </a:prstGeom>
          <a:ln w="12700">
            <a:miter lim="400000"/>
          </a:ln>
        </p:spPr>
      </p:pic>
      <p:pic>
        <p:nvPicPr>
          <p:cNvPr id="299" name="pasted-movie.png" descr="pasted-movie.png"/>
          <p:cNvPicPr>
            <a:picLocks noChangeAspect="0"/>
          </p:cNvPicPr>
          <p:nvPr/>
        </p:nvPicPr>
        <p:blipFill>
          <a:blip r:embed="rId11">
            <a:extLst/>
          </a:blip>
          <a:srcRect l="8348" t="27385" r="8348" b="18984"/>
          <a:stretch>
            <a:fillRect/>
          </a:stretch>
        </p:blipFill>
        <p:spPr>
          <a:xfrm>
            <a:off x="9060482" y="1633415"/>
            <a:ext cx="2691052" cy="2428500"/>
          </a:xfrm>
          <a:prstGeom prst="rect">
            <a:avLst/>
          </a:prstGeom>
          <a:ln w="12700">
            <a:miter lim="400000"/>
          </a:ln>
        </p:spPr>
      </p:pic>
      <p:pic>
        <p:nvPicPr>
          <p:cNvPr id="300" name="Screenshot 2025-07-29 at 15.25.30.png" descr="Screenshot 2025-07-29 at 15.25.30.png"/>
          <p:cNvPicPr>
            <a:picLocks noChangeAspect="1"/>
          </p:cNvPicPr>
          <p:nvPr/>
        </p:nvPicPr>
        <p:blipFill>
          <a:blip r:embed="rId12">
            <a:extLst/>
          </a:blip>
          <a:srcRect l="7781" t="0" r="7781" b="0"/>
          <a:stretch>
            <a:fillRect/>
          </a:stretch>
        </p:blipFill>
        <p:spPr>
          <a:xfrm>
            <a:off x="9412078" y="2004895"/>
            <a:ext cx="575688" cy="839138"/>
          </a:xfrm>
          <a:prstGeom prst="rect">
            <a:avLst/>
          </a:prstGeom>
          <a:ln w="12700">
            <a:miter lim="400000"/>
          </a:ln>
        </p:spPr>
      </p:pic>
      <p:pic>
        <p:nvPicPr>
          <p:cNvPr id="301" name="Screenshot 2025-07-29 at 15.27.22.png" descr="Screenshot 2025-07-29 at 15.27.22.png"/>
          <p:cNvPicPr>
            <a:picLocks noChangeAspect="1"/>
          </p:cNvPicPr>
          <p:nvPr/>
        </p:nvPicPr>
        <p:blipFill>
          <a:blip r:embed="rId13">
            <a:extLst/>
          </a:blip>
          <a:srcRect l="8379" t="0" r="8379" b="0"/>
          <a:stretch>
            <a:fillRect/>
          </a:stretch>
        </p:blipFill>
        <p:spPr>
          <a:xfrm>
            <a:off x="10800186" y="2032529"/>
            <a:ext cx="575688" cy="839138"/>
          </a:xfrm>
          <a:prstGeom prst="rect">
            <a:avLst/>
          </a:prstGeom>
          <a:ln w="12700">
            <a:miter lim="400000"/>
          </a:ln>
        </p:spPr>
      </p:pic>
      <p:pic>
        <p:nvPicPr>
          <p:cNvPr id="302" name="pasted-movie.png" descr="pasted-movie.png"/>
          <p:cNvPicPr>
            <a:picLocks noChangeAspect="0"/>
          </p:cNvPicPr>
          <p:nvPr/>
        </p:nvPicPr>
        <p:blipFill>
          <a:blip r:embed="rId14">
            <a:extLst/>
          </a:blip>
          <a:srcRect l="7005" t="23975" r="7005" b="21634"/>
          <a:stretch>
            <a:fillRect/>
          </a:stretch>
        </p:blipFill>
        <p:spPr>
          <a:xfrm>
            <a:off x="448854" y="4174498"/>
            <a:ext cx="2729325" cy="2473839"/>
          </a:xfrm>
          <a:prstGeom prst="rect">
            <a:avLst/>
          </a:prstGeom>
          <a:ln w="12700">
            <a:miter lim="400000"/>
          </a:ln>
        </p:spPr>
      </p:pic>
      <p:pic>
        <p:nvPicPr>
          <p:cNvPr id="303" name="Screenshot 2025-07-29 at 15.31.05.png" descr="Screenshot 2025-07-29 at 15.31.05.png"/>
          <p:cNvPicPr>
            <a:picLocks noChangeAspect="1"/>
          </p:cNvPicPr>
          <p:nvPr/>
        </p:nvPicPr>
        <p:blipFill>
          <a:blip r:embed="rId15">
            <a:extLst/>
          </a:blip>
          <a:srcRect l="9830" t="0" r="9830" b="0"/>
          <a:stretch>
            <a:fillRect/>
          </a:stretch>
        </p:blipFill>
        <p:spPr>
          <a:xfrm>
            <a:off x="863497" y="4462079"/>
            <a:ext cx="575688" cy="839138"/>
          </a:xfrm>
          <a:prstGeom prst="rect">
            <a:avLst/>
          </a:prstGeom>
          <a:ln w="12700">
            <a:miter lim="400000"/>
          </a:ln>
        </p:spPr>
      </p:pic>
      <p:pic>
        <p:nvPicPr>
          <p:cNvPr id="304" name="Screenshot 2025-07-29 at 15.32.51.png" descr="Screenshot 2025-07-29 at 15.32.51.png"/>
          <p:cNvPicPr>
            <a:picLocks noChangeAspect="1"/>
          </p:cNvPicPr>
          <p:nvPr/>
        </p:nvPicPr>
        <p:blipFill>
          <a:blip r:embed="rId16">
            <a:extLst/>
          </a:blip>
          <a:stretch>
            <a:fillRect/>
          </a:stretch>
        </p:blipFill>
        <p:spPr>
          <a:xfrm>
            <a:off x="2065419" y="4483113"/>
            <a:ext cx="914445" cy="796994"/>
          </a:xfrm>
          <a:prstGeom prst="rect">
            <a:avLst/>
          </a:prstGeom>
          <a:ln w="12700">
            <a:miter lim="400000"/>
          </a:ln>
        </p:spPr>
      </p:pic>
      <p:pic>
        <p:nvPicPr>
          <p:cNvPr id="305" name="Screenshot 2025-07-29 at 15.41.55.png" descr="Screenshot 2025-07-29 at 15.41.55.png"/>
          <p:cNvPicPr>
            <a:picLocks noChangeAspect="0"/>
          </p:cNvPicPr>
          <p:nvPr/>
        </p:nvPicPr>
        <p:blipFill>
          <a:blip r:embed="rId17">
            <a:extLst/>
          </a:blip>
          <a:srcRect l="0" t="2626" r="0" b="2626"/>
          <a:stretch>
            <a:fillRect/>
          </a:stretch>
        </p:blipFill>
        <p:spPr>
          <a:xfrm>
            <a:off x="3290054" y="4155818"/>
            <a:ext cx="1228777" cy="2415587"/>
          </a:xfrm>
          <a:prstGeom prst="rect">
            <a:avLst/>
          </a:prstGeom>
          <a:ln w="12700">
            <a:miter lim="400000"/>
          </a:ln>
        </p:spPr>
      </p:pic>
      <p:pic>
        <p:nvPicPr>
          <p:cNvPr id="306" name="Screenshot 2025-07-29 at 15.45.08.png" descr="Screenshot 2025-07-29 at 15.45.08.png"/>
          <p:cNvPicPr>
            <a:picLocks noChangeAspect="1"/>
          </p:cNvPicPr>
          <p:nvPr/>
        </p:nvPicPr>
        <p:blipFill>
          <a:blip r:embed="rId18">
            <a:extLst/>
          </a:blip>
          <a:stretch>
            <a:fillRect/>
          </a:stretch>
        </p:blipFill>
        <p:spPr>
          <a:xfrm>
            <a:off x="3566081" y="4483113"/>
            <a:ext cx="676585" cy="797073"/>
          </a:xfrm>
          <a:prstGeom prst="rect">
            <a:avLst/>
          </a:prstGeom>
          <a:ln w="12700">
            <a:miter lim="400000"/>
          </a:ln>
        </p:spPr>
      </p:pic>
      <p:pic>
        <p:nvPicPr>
          <p:cNvPr id="307" name="Screenshot 2025-07-29 at 15.46.30.png" descr="Screenshot 2025-07-29 at 15.46.30.png"/>
          <p:cNvPicPr>
            <a:picLocks noChangeAspect="0"/>
          </p:cNvPicPr>
          <p:nvPr/>
        </p:nvPicPr>
        <p:blipFill>
          <a:blip r:embed="rId19">
            <a:extLst/>
          </a:blip>
          <a:stretch>
            <a:fillRect/>
          </a:stretch>
        </p:blipFill>
        <p:spPr>
          <a:xfrm>
            <a:off x="4829015" y="4157207"/>
            <a:ext cx="1201825" cy="2473730"/>
          </a:xfrm>
          <a:prstGeom prst="rect">
            <a:avLst/>
          </a:prstGeom>
          <a:ln w="12700">
            <a:miter lim="400000"/>
          </a:ln>
        </p:spPr>
      </p:pic>
      <p:pic>
        <p:nvPicPr>
          <p:cNvPr id="308" name="Screenshot 2025-07-29 at 15.49.03.png" descr="Screenshot 2025-07-29 at 15.49.03.png"/>
          <p:cNvPicPr>
            <a:picLocks noChangeAspect="1"/>
          </p:cNvPicPr>
          <p:nvPr/>
        </p:nvPicPr>
        <p:blipFill>
          <a:blip r:embed="rId20">
            <a:extLst/>
          </a:blip>
          <a:srcRect l="3205" t="0" r="3205" b="0"/>
          <a:stretch>
            <a:fillRect/>
          </a:stretch>
        </p:blipFill>
        <p:spPr>
          <a:xfrm>
            <a:off x="5091686" y="4483113"/>
            <a:ext cx="676585" cy="797073"/>
          </a:xfrm>
          <a:prstGeom prst="rect">
            <a:avLst/>
          </a:prstGeom>
          <a:ln w="12700">
            <a:miter lim="400000"/>
          </a:ln>
        </p:spPr>
      </p:pic>
      <p:sp>
        <p:nvSpPr>
          <p:cNvPr id="309" name="Submitted as documentation only; includes previously mentioned nodes"/>
          <p:cNvSpPr txBox="1"/>
          <p:nvPr/>
        </p:nvSpPr>
        <p:spPr>
          <a:xfrm>
            <a:off x="7167381" y="6408685"/>
            <a:ext cx="4941501"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200"/>
            </a:lvl1pPr>
          </a:lstStyle>
          <a:p>
            <a:pPr/>
            <a:r>
              <a:t>Submitted as documentation only; includes previously mentioned nodes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1. Header / Instruction Panel…"/>
          <p:cNvSpPr txBox="1"/>
          <p:nvPr/>
        </p:nvSpPr>
        <p:spPr>
          <a:xfrm>
            <a:off x="302373" y="1431780"/>
            <a:ext cx="6045829" cy="44276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500"/>
              </a:spcBef>
              <a:defRPr b="1" sz="1300">
                <a:solidFill>
                  <a:schemeClr val="accent5">
                    <a:lumOff val="-5686"/>
                  </a:schemeClr>
                </a:solidFill>
              </a:defRPr>
            </a:pPr>
            <a:r>
              <a:t>1. Header / Instruction Panel</a:t>
            </a:r>
          </a:p>
          <a:p>
            <a:pPr marL="457200" indent="-317500" defTabSz="457200">
              <a:spcBef>
                <a:spcPts val="1200"/>
              </a:spcBef>
              <a:buSzPct val="100000"/>
              <a:buFont typeface="Arial"/>
              <a:buChar char="•"/>
              <a:defRPr sz="1300">
                <a:solidFill>
                  <a:schemeClr val="accent5">
                    <a:lumOff val="-5686"/>
                  </a:schemeClr>
                </a:solidFill>
              </a:defRPr>
            </a:pPr>
            <a:r>
              <a:t>Uses a </a:t>
            </a:r>
            <a:r>
              <a:rPr b="1"/>
              <a:t>Text Output Widget (Legacy)</a:t>
            </a:r>
            <a:r>
              <a:t> to introduce the dashboard section and guide users.</a:t>
            </a:r>
          </a:p>
          <a:p>
            <a:pPr defTabSz="457200">
              <a:defRPr sz="1300">
                <a:solidFill>
                  <a:schemeClr val="accent5">
                    <a:lumOff val="-5686"/>
                  </a:schemeClr>
                </a:solidFill>
              </a:defRPr>
            </a:pPr>
          </a:p>
          <a:p>
            <a:pPr defTabSz="457200">
              <a:defRPr sz="1300">
                <a:solidFill>
                  <a:schemeClr val="accent5">
                    <a:lumOff val="-5686"/>
                  </a:schemeClr>
                </a:solidFill>
              </a:defRPr>
            </a:pPr>
          </a:p>
          <a:p>
            <a:pPr defTabSz="457200">
              <a:spcBef>
                <a:spcPts val="1500"/>
              </a:spcBef>
              <a:defRPr b="1" sz="1300">
                <a:solidFill>
                  <a:schemeClr val="accent5">
                    <a:lumOff val="-5686"/>
                  </a:schemeClr>
                </a:solidFill>
              </a:defRPr>
            </a:pPr>
            <a:r>
              <a:t>2. Data Preparation</a:t>
            </a:r>
          </a:p>
          <a:p>
            <a:pPr marL="457200" indent="-317500" defTabSz="457200">
              <a:spcBef>
                <a:spcPts val="1200"/>
              </a:spcBef>
              <a:buSzPct val="100000"/>
              <a:buFont typeface="Arial"/>
              <a:buChar char="•"/>
              <a:defRPr sz="1300">
                <a:solidFill>
                  <a:schemeClr val="accent5">
                    <a:lumOff val="-5686"/>
                  </a:schemeClr>
                </a:solidFill>
              </a:defRPr>
            </a:pPr>
            <a:r>
              <a:rPr b="1"/>
              <a:t>Column Filter</a:t>
            </a:r>
            <a:r>
              <a:t> is used to select only relevant features (e.g., weight, price).</a:t>
            </a:r>
          </a:p>
          <a:p>
            <a:pPr defTabSz="457200">
              <a:spcBef>
                <a:spcPts val="1200"/>
              </a:spcBef>
              <a:defRPr sz="1300">
                <a:solidFill>
                  <a:schemeClr val="accent5">
                    <a:lumOff val="-5686"/>
                  </a:schemeClr>
                </a:solidFill>
              </a:defRPr>
            </a:pPr>
          </a:p>
          <a:p>
            <a:pPr defTabSz="457200">
              <a:spcBef>
                <a:spcPts val="1500"/>
              </a:spcBef>
              <a:defRPr b="1" sz="1300">
                <a:solidFill>
                  <a:schemeClr val="accent5">
                    <a:lumOff val="-5686"/>
                  </a:schemeClr>
                </a:solidFill>
              </a:defRPr>
            </a:pPr>
            <a:r>
              <a:t>3. Scatter Plot – Weight vs. Price</a:t>
            </a:r>
          </a:p>
          <a:p>
            <a:pPr marL="457200" indent="-317500" defTabSz="457200">
              <a:spcBef>
                <a:spcPts val="1200"/>
              </a:spcBef>
              <a:buSzPct val="100000"/>
              <a:buFont typeface="Arial"/>
              <a:buChar char="•"/>
              <a:defRPr sz="1300">
                <a:solidFill>
                  <a:schemeClr val="accent5">
                    <a:lumOff val="-5686"/>
                  </a:schemeClr>
                </a:solidFill>
              </a:defRPr>
            </a:pPr>
            <a:r>
              <a:t>Visualizes actual </a:t>
            </a:r>
            <a:r>
              <a:rPr b="1"/>
              <a:t>data spread</a:t>
            </a:r>
            <a:r>
              <a:t> to show how price varies with weight.</a:t>
            </a:r>
          </a:p>
          <a:p>
            <a:pPr marL="457200" indent="-317500" defTabSz="457200">
              <a:spcBef>
                <a:spcPts val="1200"/>
              </a:spcBef>
              <a:buSzPct val="100000"/>
              <a:buFont typeface="Arial"/>
              <a:buChar char="•"/>
              <a:defRPr sz="1300">
                <a:solidFill>
                  <a:schemeClr val="accent5">
                    <a:lumOff val="-5686"/>
                  </a:schemeClr>
                </a:solidFill>
              </a:defRPr>
            </a:pPr>
            <a:r>
              <a:t>Highlights </a:t>
            </a:r>
            <a:r>
              <a:rPr b="1"/>
              <a:t>data scatter</a:t>
            </a:r>
            <a:r>
              <a:t> and lack of strong correlation.</a:t>
            </a:r>
          </a:p>
          <a:p>
            <a:pPr marL="457200" indent="-317500" defTabSz="457200">
              <a:spcBef>
                <a:spcPts val="1200"/>
              </a:spcBef>
              <a:buSzPct val="100000"/>
              <a:buFont typeface="Arial"/>
              <a:buChar char="•"/>
              <a:defRPr sz="1300">
                <a:solidFill>
                  <a:schemeClr val="accent5">
                    <a:lumOff val="-5686"/>
                  </a:schemeClr>
                </a:solidFill>
              </a:defRPr>
            </a:pPr>
            <a:r>
              <a:t>Useful for identifying </a:t>
            </a:r>
            <a:r>
              <a:rPr b="1"/>
              <a:t>clusters and outliers</a:t>
            </a:r>
            <a:r>
              <a:t>.</a:t>
            </a:r>
          </a:p>
          <a:p>
            <a:pPr marL="457200" indent="-457200" defTabSz="457200">
              <a:spcBef>
                <a:spcPts val="1200"/>
              </a:spcBef>
              <a:tabLst>
                <a:tab pos="139700" algn="l"/>
                <a:tab pos="457200" algn="l"/>
              </a:tabLst>
              <a:defRPr sz="1300">
                <a:solidFill>
                  <a:schemeClr val="accent5">
                    <a:lumOff val="-5686"/>
                  </a:schemeClr>
                </a:solidFill>
              </a:defRPr>
            </a:pPr>
          </a:p>
        </p:txBody>
      </p:sp>
      <p:pic>
        <p:nvPicPr>
          <p:cNvPr id="314" name="Screenshot 2025-07-28 at 23.28.50.png" descr="Screenshot 2025-07-28 at 23.28.50.png"/>
          <p:cNvPicPr>
            <a:picLocks noChangeAspect="1"/>
          </p:cNvPicPr>
          <p:nvPr/>
        </p:nvPicPr>
        <p:blipFill>
          <a:blip r:embed="rId3">
            <a:extLst/>
          </a:blip>
          <a:stretch>
            <a:fillRect/>
          </a:stretch>
        </p:blipFill>
        <p:spPr>
          <a:xfrm>
            <a:off x="6627917" y="1373261"/>
            <a:ext cx="5184163" cy="3787167"/>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extplatzhalter 2"/>
          <p:cNvSpPr txBox="1"/>
          <p:nvPr/>
        </p:nvSpPr>
        <p:spPr>
          <a:xfrm>
            <a:off x="839211" y="1576426"/>
            <a:ext cx="5040314" cy="64232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ts val="4800"/>
              </a:lnSpc>
              <a:defRPr b="1" sz="4000">
                <a:solidFill>
                  <a:schemeClr val="accent5">
                    <a:lumOff val="-5686"/>
                  </a:schemeClr>
                </a:solidFill>
              </a:defRPr>
            </a:lvl1pPr>
          </a:lstStyle>
          <a:p>
            <a:pPr/>
            <a:r>
              <a:t>Project Overview:</a:t>
            </a:r>
          </a:p>
        </p:txBody>
      </p:sp>
      <p:sp>
        <p:nvSpPr>
          <p:cNvPr id="142" name="This KNIME project analyzes bike sales data through an interactive dashboard built from three workflows.…"/>
          <p:cNvSpPr txBox="1"/>
          <p:nvPr/>
        </p:nvSpPr>
        <p:spPr>
          <a:xfrm>
            <a:off x="795478" y="2481579"/>
            <a:ext cx="10913069" cy="25756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900">
                <a:solidFill>
                  <a:schemeClr val="accent5">
                    <a:lumOff val="-5686"/>
                  </a:schemeClr>
                </a:solidFill>
              </a:defRPr>
            </a:pPr>
            <a:r>
              <a:t>This KNIME project analyzes </a:t>
            </a:r>
            <a:r>
              <a:rPr b="1"/>
              <a:t>bike sales data</a:t>
            </a:r>
            <a:r>
              <a:t> through an interactive dashboard built from </a:t>
            </a:r>
            <a:r>
              <a:rPr b="1"/>
              <a:t>three workflows</a:t>
            </a:r>
            <a:r>
              <a:t>.</a:t>
            </a:r>
          </a:p>
          <a:p>
            <a:pPr defTabSz="457200">
              <a:defRPr sz="1900">
                <a:solidFill>
                  <a:schemeClr val="accent5">
                    <a:lumOff val="-5686"/>
                  </a:schemeClr>
                </a:solidFill>
              </a:defRPr>
            </a:pPr>
          </a:p>
          <a:p>
            <a:pPr marL="457200" indent="-317500" defTabSz="457200">
              <a:spcBef>
                <a:spcPts val="1200"/>
              </a:spcBef>
              <a:buSzPct val="100000"/>
              <a:buFont typeface="Arial"/>
              <a:buChar char="•"/>
              <a:defRPr sz="1600">
                <a:solidFill>
                  <a:schemeClr val="accent5">
                    <a:lumOff val="-5686"/>
                  </a:schemeClr>
                </a:solidFill>
              </a:defRPr>
            </a:pPr>
            <a:r>
              <a:rPr b="1"/>
              <a:t>Workflow 1:</a:t>
            </a:r>
            <a:r>
              <a:t> Visualize regional bike sales and customer insights</a:t>
            </a:r>
          </a:p>
          <a:p>
            <a:pPr marL="457200" indent="-317500" defTabSz="457200">
              <a:spcBef>
                <a:spcPts val="1200"/>
              </a:spcBef>
              <a:buSzPct val="100000"/>
              <a:buFont typeface="Arial"/>
              <a:buChar char="•"/>
              <a:defRPr sz="1600">
                <a:solidFill>
                  <a:schemeClr val="accent5">
                    <a:lumOff val="-5686"/>
                  </a:schemeClr>
                </a:solidFill>
              </a:defRPr>
            </a:pPr>
            <a:r>
              <a:rPr b="1"/>
              <a:t>Workflow 2:</a:t>
            </a:r>
            <a:r>
              <a:t> Predict bike prices using weight with regression</a:t>
            </a:r>
          </a:p>
          <a:p>
            <a:pPr marL="457200" indent="-317500" defTabSz="457200">
              <a:spcBef>
                <a:spcPts val="1200"/>
              </a:spcBef>
              <a:buSzPct val="100000"/>
              <a:buFont typeface="Arial"/>
              <a:buChar char="•"/>
              <a:defRPr sz="1600">
                <a:solidFill>
                  <a:schemeClr val="accent5">
                    <a:lumOff val="-5686"/>
                  </a:schemeClr>
                </a:solidFill>
              </a:defRPr>
            </a:pPr>
            <a:r>
              <a:rPr b="1"/>
              <a:t>Workflow 3:</a:t>
            </a:r>
            <a:r>
              <a:t> Analyze revenue trends and top/least-selling categories</a:t>
            </a:r>
          </a:p>
          <a:p>
            <a:pPr defTabSz="457200">
              <a:spcBef>
                <a:spcPts val="1200"/>
              </a:spcBef>
              <a:defRPr sz="1200"/>
            </a:pPr>
          </a:p>
        </p:txBody>
      </p:sp>
      <p:pic>
        <p:nvPicPr>
          <p:cNvPr id="143" name="pasted-movie.png" descr="pasted-movie.png"/>
          <p:cNvPicPr>
            <a:picLocks noChangeAspect="1"/>
          </p:cNvPicPr>
          <p:nvPr/>
        </p:nvPicPr>
        <p:blipFill>
          <a:blip r:embed="rId3">
            <a:extLst/>
          </a:blip>
          <a:stretch>
            <a:fillRect/>
          </a:stretch>
        </p:blipFill>
        <p:spPr>
          <a:xfrm>
            <a:off x="920750" y="4699000"/>
            <a:ext cx="3771900" cy="21590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4. Regression-Based Price Prediction Graph…"/>
          <p:cNvSpPr txBox="1"/>
          <p:nvPr/>
        </p:nvSpPr>
        <p:spPr>
          <a:xfrm>
            <a:off x="302373" y="1339678"/>
            <a:ext cx="6045829" cy="511381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500"/>
              </a:spcBef>
              <a:defRPr b="1" sz="1500">
                <a:solidFill>
                  <a:schemeClr val="accent5">
                    <a:lumOff val="-5686"/>
                  </a:schemeClr>
                </a:solidFill>
              </a:defRPr>
            </a:pPr>
            <a:r>
              <a:t>4. Regression-Based Price Prediction Graph</a:t>
            </a:r>
          </a:p>
          <a:p>
            <a:pPr marL="457200" indent="-317500" defTabSz="457200">
              <a:spcBef>
                <a:spcPts val="1200"/>
              </a:spcBef>
              <a:buSzPct val="100000"/>
              <a:buFont typeface="Arial"/>
              <a:buChar char="•"/>
              <a:defRPr sz="1500">
                <a:solidFill>
                  <a:schemeClr val="accent5">
                    <a:lumOff val="-5686"/>
                  </a:schemeClr>
                </a:solidFill>
              </a:defRPr>
            </a:pPr>
            <a:r>
              <a:rPr b="1"/>
              <a:t>Linear Regression Learner node </a:t>
            </a:r>
            <a:r>
              <a:t>trains a model to predict bike prices based on features like weight.</a:t>
            </a:r>
          </a:p>
          <a:p>
            <a:pPr marL="457200" indent="-317500" defTabSz="457200">
              <a:spcBef>
                <a:spcPts val="1200"/>
              </a:spcBef>
              <a:buSzPct val="100000"/>
              <a:buFont typeface="Arial"/>
              <a:buChar char="•"/>
              <a:defRPr sz="1500">
                <a:solidFill>
                  <a:schemeClr val="accent5">
                    <a:lumOff val="-5686"/>
                  </a:schemeClr>
                </a:solidFill>
              </a:defRPr>
            </a:pPr>
            <a:r>
              <a:rPr b="1"/>
              <a:t>Regression Predictor node</a:t>
            </a:r>
            <a:r>
              <a:t> Applies the trained model to existing data to generate predicted prices.</a:t>
            </a:r>
          </a:p>
          <a:p>
            <a:pPr marL="457200" indent="-317500" defTabSz="457200">
              <a:spcBef>
                <a:spcPts val="1200"/>
              </a:spcBef>
              <a:buSzPct val="100000"/>
              <a:buFont typeface="Arial"/>
              <a:buChar char="•"/>
              <a:defRPr sz="1500">
                <a:solidFill>
                  <a:schemeClr val="accent5">
                    <a:lumOff val="-5686"/>
                  </a:schemeClr>
                </a:solidFill>
              </a:defRPr>
            </a:pPr>
            <a:r>
              <a:rPr b="1"/>
              <a:t>Line Plot node</a:t>
            </a:r>
            <a:r>
              <a:t> visualizes predicted vs actual values.</a:t>
            </a:r>
          </a:p>
          <a:p>
            <a:pPr defTabSz="457200">
              <a:spcBef>
                <a:spcPts val="1200"/>
              </a:spcBef>
              <a:defRPr b="1" sz="1500">
                <a:solidFill>
                  <a:schemeClr val="accent5">
                    <a:lumOff val="-5686"/>
                  </a:schemeClr>
                </a:solidFill>
              </a:defRPr>
            </a:pPr>
            <a:r>
              <a:rPr b="0"/>
              <a:t> </a:t>
            </a:r>
            <a:r>
              <a:rPr>
                <a:solidFill>
                  <a:schemeClr val="accent3"/>
                </a:solidFill>
              </a:rPr>
              <a:t>Note on Model Accuracy:</a:t>
            </a:r>
            <a:endParaRPr b="0">
              <a:solidFill>
                <a:schemeClr val="accent3"/>
              </a:solidFill>
            </a:endParaRPr>
          </a:p>
          <a:p>
            <a:pPr marL="457200" indent="-317500" defTabSz="457200">
              <a:spcBef>
                <a:spcPts val="1200"/>
              </a:spcBef>
              <a:buSzPct val="100000"/>
              <a:buFont typeface="Arial"/>
              <a:buChar char="•"/>
              <a:defRPr b="1" sz="1500">
                <a:solidFill>
                  <a:schemeClr val="accent3"/>
                </a:solidFill>
              </a:defRPr>
            </a:pPr>
            <a:r>
              <a:rPr b="0"/>
              <a:t>The </a:t>
            </a:r>
            <a:r>
              <a:t>regression relationship is weak</a:t>
            </a:r>
            <a:r>
              <a:rPr b="0"/>
              <a:t> due to highly </a:t>
            </a:r>
            <a:r>
              <a:t>scattered data</a:t>
            </a:r>
            <a:r>
              <a:rPr b="0"/>
              <a:t>.</a:t>
            </a:r>
            <a:endParaRPr b="0"/>
          </a:p>
          <a:p>
            <a:pPr marL="457200" indent="-317500" defTabSz="457200">
              <a:spcBef>
                <a:spcPts val="1200"/>
              </a:spcBef>
              <a:buSzPct val="100000"/>
              <a:buFont typeface="Arial"/>
              <a:buChar char="•"/>
              <a:defRPr sz="1500">
                <a:solidFill>
                  <a:schemeClr val="accent3"/>
                </a:solidFill>
              </a:defRPr>
            </a:pPr>
            <a:r>
              <a:t>Despite this, the model gives usable predictions. The scattered data possibly influenced by factors such as:</a:t>
            </a:r>
          </a:p>
          <a:p>
            <a:pPr lvl="1" marL="914400" indent="-317500" defTabSz="457200">
              <a:spcBef>
                <a:spcPts val="1200"/>
              </a:spcBef>
              <a:buSzPct val="100000"/>
              <a:buFont typeface="Arial"/>
              <a:buChar char="◦"/>
              <a:defRPr sz="1500">
                <a:solidFill>
                  <a:schemeClr val="accent3"/>
                </a:solidFill>
              </a:defRPr>
            </a:pPr>
            <a:r>
              <a:rPr b="1"/>
              <a:t>Bike modifications</a:t>
            </a:r>
            <a:r>
              <a:t> (e.g., lights, seat covers)</a:t>
            </a:r>
          </a:p>
          <a:p>
            <a:pPr lvl="1" marL="914400" indent="-317500" defTabSz="457200">
              <a:spcBef>
                <a:spcPts val="1200"/>
              </a:spcBef>
              <a:buSzPct val="100000"/>
              <a:buFont typeface="Arial"/>
              <a:buChar char="◦"/>
              <a:defRPr b="1" sz="1500">
                <a:solidFill>
                  <a:schemeClr val="accent3"/>
                </a:solidFill>
              </a:defRPr>
            </a:pPr>
            <a:r>
              <a:t>Model variations within the same category</a:t>
            </a:r>
            <a:endParaRPr b="0"/>
          </a:p>
          <a:p>
            <a:pPr lvl="1" marL="914400" indent="-317500" defTabSz="457200">
              <a:spcBef>
                <a:spcPts val="1200"/>
              </a:spcBef>
              <a:buSzPct val="100000"/>
              <a:buFont typeface="Arial"/>
              <a:buChar char="◦"/>
              <a:defRPr b="1" sz="1500">
                <a:solidFill>
                  <a:schemeClr val="accent3"/>
                </a:solidFill>
              </a:defRPr>
            </a:pPr>
            <a:r>
              <a:t>Brand reputation or quality differences</a:t>
            </a:r>
            <a:endParaRPr b="0"/>
          </a:p>
          <a:p>
            <a:pPr marL="457200" indent="-317500" defTabSz="457200">
              <a:spcBef>
                <a:spcPts val="1200"/>
              </a:spcBef>
              <a:buSzPct val="100000"/>
              <a:buFont typeface="Arial"/>
              <a:buChar char="•"/>
              <a:defRPr sz="1500">
                <a:solidFill>
                  <a:schemeClr val="accent3"/>
                </a:solidFill>
              </a:defRPr>
            </a:pPr>
            <a:r>
              <a:t>The data contains </a:t>
            </a:r>
            <a:r>
              <a:rPr b="1"/>
              <a:t>outliers</a:t>
            </a:r>
            <a:r>
              <a:t>, which affect correlation but are important for real-world insight.</a:t>
            </a:r>
          </a:p>
        </p:txBody>
      </p:sp>
      <p:sp>
        <p:nvSpPr>
          <p:cNvPr id="319" name="Rectangle"/>
          <p:cNvSpPr/>
          <p:nvPr/>
        </p:nvSpPr>
        <p:spPr>
          <a:xfrm>
            <a:off x="6266892" y="5313965"/>
            <a:ext cx="6233209" cy="1544034"/>
          </a:xfrm>
          <a:prstGeom prst="rect">
            <a:avLst/>
          </a:prstGeom>
          <a:solidFill>
            <a:srgbClr val="FFFFFF"/>
          </a:solidFill>
          <a:ln w="12700">
            <a:miter lim="400000"/>
          </a:ln>
        </p:spPr>
        <p:txBody>
          <a:bodyPr lIns="45719" rIns="45719" anchor="ctr"/>
          <a:lstStyle/>
          <a:p>
            <a:pPr/>
          </a:p>
        </p:txBody>
      </p:sp>
      <p:pic>
        <p:nvPicPr>
          <p:cNvPr id="320" name="Screenshot 2025-07-28 at 23.38.16.png" descr="Screenshot 2025-07-28 at 23.38.16.png"/>
          <p:cNvPicPr>
            <a:picLocks noChangeAspect="0"/>
          </p:cNvPicPr>
          <p:nvPr/>
        </p:nvPicPr>
        <p:blipFill>
          <a:blip r:embed="rId3">
            <a:extLst/>
          </a:blip>
          <a:srcRect l="0" t="2518" r="0" b="2518"/>
          <a:stretch>
            <a:fillRect/>
          </a:stretch>
        </p:blipFill>
        <p:spPr>
          <a:xfrm>
            <a:off x="6746268" y="1553170"/>
            <a:ext cx="4855315" cy="3751820"/>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5. Interactive Price Prediction by Weight…"/>
          <p:cNvSpPr txBox="1"/>
          <p:nvPr/>
        </p:nvSpPr>
        <p:spPr>
          <a:xfrm>
            <a:off x="302373" y="1431780"/>
            <a:ext cx="10299835" cy="23203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sz="1600">
                <a:solidFill>
                  <a:schemeClr val="accent5">
                    <a:lumOff val="-5686"/>
                  </a:schemeClr>
                </a:solidFill>
              </a:defRPr>
            </a:pPr>
            <a:r>
              <a:t>5. Interactive Price Prediction by Weight</a:t>
            </a:r>
          </a:p>
          <a:p>
            <a:pPr marL="457200" indent="-317500" defTabSz="457200">
              <a:spcBef>
                <a:spcPts val="1200"/>
              </a:spcBef>
              <a:buSzPct val="100000"/>
              <a:buFont typeface="Arial"/>
              <a:buChar char="•"/>
              <a:defRPr b="1" sz="1600">
                <a:solidFill>
                  <a:schemeClr val="accent5">
                    <a:lumOff val="-5686"/>
                  </a:schemeClr>
                </a:solidFill>
              </a:defRPr>
            </a:pPr>
            <a:r>
              <a:rPr b="0"/>
              <a:t>This component allows users to </a:t>
            </a:r>
            <a:r>
              <a:t>predict bike prices based on weight</a:t>
            </a:r>
            <a:r>
              <a:rPr b="0"/>
              <a:t> using a trained regression model and display it.</a:t>
            </a:r>
            <a:endParaRPr b="0"/>
          </a:p>
          <a:p>
            <a:pPr marL="457200" indent="-317500" defTabSz="457200">
              <a:spcBef>
                <a:spcPts val="1200"/>
              </a:spcBef>
              <a:buSzPct val="100000"/>
              <a:buFont typeface="Arial"/>
              <a:buChar char="•"/>
              <a:defRPr sz="1600">
                <a:solidFill>
                  <a:schemeClr val="accent5">
                    <a:lumOff val="-5686"/>
                  </a:schemeClr>
                </a:solidFill>
              </a:defRPr>
            </a:pPr>
            <a:r>
              <a:t>A </a:t>
            </a:r>
            <a:r>
              <a:rPr b="1"/>
              <a:t>Slider Widget node</a:t>
            </a:r>
            <a:r>
              <a:t> lets users adjust the </a:t>
            </a:r>
            <a:r>
              <a:rPr b="1"/>
              <a:t>bike weight</a:t>
            </a:r>
            <a:r>
              <a:t> within a range of </a:t>
            </a:r>
            <a:r>
              <a:rPr b="1"/>
              <a:t>5 to 25 kg</a:t>
            </a:r>
            <a:r>
              <a:t>.</a:t>
            </a:r>
          </a:p>
          <a:p>
            <a:pPr marL="457200" indent="-317500" defTabSz="457200">
              <a:spcBef>
                <a:spcPts val="1200"/>
              </a:spcBef>
              <a:buSzPct val="100000"/>
              <a:buFont typeface="Arial"/>
              <a:buChar char="•"/>
              <a:defRPr sz="1600">
                <a:solidFill>
                  <a:schemeClr val="accent5">
                    <a:lumOff val="-5686"/>
                  </a:schemeClr>
                </a:solidFill>
              </a:defRPr>
            </a:pPr>
            <a:r>
              <a:t>After selecting the desired weight, users </a:t>
            </a:r>
            <a:r>
              <a:rPr b="1"/>
              <a:t>submit the value using a Refresh Widget node</a:t>
            </a:r>
            <a:r>
              <a:t> (acting as a confirmation button).</a:t>
            </a:r>
          </a:p>
          <a:p>
            <a:pPr marL="457200" indent="-317500" defTabSz="457200">
              <a:spcBef>
                <a:spcPts val="1200"/>
              </a:spcBef>
              <a:buSzPct val="100000"/>
              <a:buFont typeface="Arial"/>
              <a:buChar char="•"/>
              <a:defRPr sz="1600">
                <a:solidFill>
                  <a:schemeClr val="accent5">
                    <a:lumOff val="-5686"/>
                  </a:schemeClr>
                </a:solidFill>
              </a:defRPr>
            </a:pPr>
            <a:r>
              <a:t>Once submitted, the </a:t>
            </a:r>
            <a:r>
              <a:rPr b="1"/>
              <a:t>predicted price</a:t>
            </a:r>
            <a:r>
              <a:t> is displayed based on the regression model's output.</a:t>
            </a:r>
          </a:p>
        </p:txBody>
      </p:sp>
      <p:sp>
        <p:nvSpPr>
          <p:cNvPr id="325" name="Rectangle"/>
          <p:cNvSpPr/>
          <p:nvPr/>
        </p:nvSpPr>
        <p:spPr>
          <a:xfrm>
            <a:off x="6266892" y="5313965"/>
            <a:ext cx="6233209" cy="1544034"/>
          </a:xfrm>
          <a:prstGeom prst="rect">
            <a:avLst/>
          </a:prstGeom>
          <a:solidFill>
            <a:srgbClr val="FFFFFF"/>
          </a:solidFill>
          <a:ln w="12700">
            <a:miter lim="400000"/>
          </a:ln>
        </p:spPr>
        <p:txBody>
          <a:bodyPr lIns="45719" rIns="45719" anchor="ctr"/>
          <a:lstStyle/>
          <a:p>
            <a:pPr/>
          </a:p>
        </p:txBody>
      </p:sp>
      <p:pic>
        <p:nvPicPr>
          <p:cNvPr id="326" name="Screenshot 2025-07-28 at 23.39.27.png" descr="Screenshot 2025-07-28 at 23.39.27.png"/>
          <p:cNvPicPr>
            <a:picLocks noChangeAspect="1"/>
          </p:cNvPicPr>
          <p:nvPr/>
        </p:nvPicPr>
        <p:blipFill>
          <a:blip r:embed="rId3">
            <a:extLst/>
          </a:blip>
          <a:stretch>
            <a:fillRect/>
          </a:stretch>
        </p:blipFill>
        <p:spPr>
          <a:xfrm>
            <a:off x="2955726" y="4290912"/>
            <a:ext cx="6280571" cy="1940489"/>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6. Price per Kg Analysis…"/>
          <p:cNvSpPr txBox="1"/>
          <p:nvPr/>
        </p:nvSpPr>
        <p:spPr>
          <a:xfrm>
            <a:off x="302373" y="1431780"/>
            <a:ext cx="10299835" cy="15065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500"/>
              </a:spcBef>
              <a:defRPr b="1" sz="1600">
                <a:solidFill>
                  <a:schemeClr val="accent5">
                    <a:lumOff val="-5686"/>
                  </a:schemeClr>
                </a:solidFill>
              </a:defRPr>
            </a:pPr>
            <a:r>
              <a:t>6. Price per Kg Analysis</a:t>
            </a:r>
          </a:p>
          <a:p>
            <a:pPr marL="457200" indent="-317500" defTabSz="457200">
              <a:spcBef>
                <a:spcPts val="1200"/>
              </a:spcBef>
              <a:buSzPct val="100000"/>
              <a:buFont typeface="Arial"/>
              <a:buChar char="•"/>
              <a:defRPr b="1" sz="1600">
                <a:solidFill>
                  <a:schemeClr val="accent5">
                    <a:lumOff val="-5686"/>
                  </a:schemeClr>
                </a:solidFill>
              </a:defRPr>
            </a:pPr>
            <a:r>
              <a:rPr b="0"/>
              <a:t>Calculates </a:t>
            </a:r>
            <a:r>
              <a:t>price per weight ratio</a:t>
            </a:r>
            <a:r>
              <a:rPr b="0"/>
              <a:t> (USD/Kg) using </a:t>
            </a:r>
            <a:r>
              <a:t>GroupBy</a:t>
            </a:r>
            <a:r>
              <a:rPr b="0"/>
              <a:t> and </a:t>
            </a:r>
            <a:r>
              <a:t>Math Formula</a:t>
            </a:r>
            <a:r>
              <a:rPr b="0"/>
              <a:t> nodes.</a:t>
            </a:r>
            <a:endParaRPr b="0"/>
          </a:p>
          <a:p>
            <a:pPr marL="457200" indent="-317500" defTabSz="457200">
              <a:spcBef>
                <a:spcPts val="1200"/>
              </a:spcBef>
              <a:buSzPct val="100000"/>
              <a:buFont typeface="Arial"/>
              <a:buChar char="•"/>
              <a:defRPr b="1" sz="1600">
                <a:solidFill>
                  <a:schemeClr val="accent5">
                    <a:lumOff val="-5686"/>
                  </a:schemeClr>
                </a:solidFill>
              </a:defRPr>
            </a:pPr>
            <a:r>
              <a:rPr b="0"/>
              <a:t>The user selects </a:t>
            </a:r>
            <a:r>
              <a:t>two bike categories</a:t>
            </a:r>
            <a:r>
              <a:rPr b="0"/>
              <a:t> using </a:t>
            </a:r>
            <a:r>
              <a:t>Single Selection Widget nodes</a:t>
            </a:r>
            <a:r>
              <a:rPr b="0"/>
              <a:t>.</a:t>
            </a:r>
            <a:endParaRPr b="0"/>
          </a:p>
          <a:p>
            <a:pPr marL="457200" indent="-317500" defTabSz="457200">
              <a:spcBef>
                <a:spcPts val="1200"/>
              </a:spcBef>
              <a:buSzPct val="100000"/>
              <a:buFont typeface="Arial"/>
              <a:buChar char="•"/>
              <a:defRPr sz="1600">
                <a:solidFill>
                  <a:schemeClr val="accent5">
                    <a:lumOff val="-5686"/>
                  </a:schemeClr>
                </a:solidFill>
              </a:defRPr>
            </a:pPr>
            <a:r>
              <a:rPr b="1"/>
              <a:t>Bar Chart</a:t>
            </a:r>
            <a:r>
              <a:t> shows which bike types offer the best value per kg.</a:t>
            </a:r>
          </a:p>
        </p:txBody>
      </p:sp>
      <p:sp>
        <p:nvSpPr>
          <p:cNvPr id="331" name="Rectangle"/>
          <p:cNvSpPr/>
          <p:nvPr/>
        </p:nvSpPr>
        <p:spPr>
          <a:xfrm>
            <a:off x="6266892" y="5301265"/>
            <a:ext cx="6233209" cy="1544034"/>
          </a:xfrm>
          <a:prstGeom prst="rect">
            <a:avLst/>
          </a:prstGeom>
          <a:solidFill>
            <a:srgbClr val="FFFFFF"/>
          </a:solidFill>
          <a:ln w="12700">
            <a:miter lim="400000"/>
          </a:ln>
        </p:spPr>
        <p:txBody>
          <a:bodyPr lIns="45719" rIns="45719" anchor="ctr"/>
          <a:lstStyle/>
          <a:p>
            <a:pPr/>
          </a:p>
        </p:txBody>
      </p:sp>
      <p:pic>
        <p:nvPicPr>
          <p:cNvPr id="332" name="Screenshot 2025-07-28 at 23.45.33.png" descr="Screenshot 2025-07-28 at 23.45.33.png"/>
          <p:cNvPicPr>
            <a:picLocks noChangeAspect="1"/>
          </p:cNvPicPr>
          <p:nvPr/>
        </p:nvPicPr>
        <p:blipFill>
          <a:blip r:embed="rId3">
            <a:extLst/>
          </a:blip>
          <a:stretch>
            <a:fillRect/>
          </a:stretch>
        </p:blipFill>
        <p:spPr>
          <a:xfrm>
            <a:off x="8283909" y="2376266"/>
            <a:ext cx="3601576" cy="4104122"/>
          </a:xfrm>
          <a:prstGeom prst="rect">
            <a:avLst/>
          </a:prstGeom>
          <a:ln w="12700">
            <a:miter lim="400000"/>
          </a:ln>
          <a:effectLst>
            <a:outerShdw sx="100000" sy="100000" kx="0" ky="0" algn="b" rotWithShape="0" blurRad="254000" dist="127000" dir="16200000">
              <a:srgbClr val="000000">
                <a:alpha val="70000"/>
              </a:srgbClr>
            </a:outerShdw>
          </a:effectLst>
        </p:spPr>
      </p:pic>
      <p:pic>
        <p:nvPicPr>
          <p:cNvPr id="333" name="Screenshot 2025-07-28 at 23.47.33.png" descr="Screenshot 2025-07-28 at 23.47.33.png"/>
          <p:cNvPicPr>
            <a:picLocks noChangeAspect="1"/>
          </p:cNvPicPr>
          <p:nvPr/>
        </p:nvPicPr>
        <p:blipFill>
          <a:blip r:embed="rId4">
            <a:extLst/>
          </a:blip>
          <a:stretch>
            <a:fillRect/>
          </a:stretch>
        </p:blipFill>
        <p:spPr>
          <a:xfrm>
            <a:off x="1921244" y="3415186"/>
            <a:ext cx="4166841" cy="3153592"/>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itel 1"/>
          <p:cNvSpPr txBox="1"/>
          <p:nvPr>
            <p:ph type="title"/>
          </p:nvPr>
        </p:nvSpPr>
        <p:spPr>
          <a:xfrm>
            <a:off x="606689" y="1397303"/>
            <a:ext cx="9068115" cy="490628"/>
          </a:xfrm>
          <a:prstGeom prst="rect">
            <a:avLst/>
          </a:prstGeom>
          <a:solidFill>
            <a:srgbClr val="0A2651"/>
          </a:solidFill>
        </p:spPr>
        <p:txBody>
          <a:bodyPr/>
          <a:lstStyle>
            <a:lvl1pPr defTabSz="731520">
              <a:defRPr b="0" sz="3520">
                <a:solidFill>
                  <a:srgbClr val="FFFFFF"/>
                </a:solidFill>
              </a:defRPr>
            </a:lvl1pPr>
          </a:lstStyle>
          <a:p>
            <a:pPr/>
            <a:r>
              <a:t>Workflow 3: Bike Sales Dashboard</a:t>
            </a:r>
          </a:p>
        </p:txBody>
      </p:sp>
      <p:sp>
        <p:nvSpPr>
          <p:cNvPr id="338" name="Textplatzhalter 3"/>
          <p:cNvSpPr/>
          <p:nvPr/>
        </p:nvSpPr>
        <p:spPr>
          <a:xfrm>
            <a:off x="639190" y="2448236"/>
            <a:ext cx="5644325" cy="35604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896111">
              <a:lnSpc>
                <a:spcPts val="2800"/>
              </a:lnSpc>
              <a:buClr>
                <a:srgbClr val="0C2C65"/>
              </a:buClr>
              <a:buFont typeface="Arial"/>
              <a:defRPr sz="1960">
                <a:solidFill>
                  <a:srgbClr val="0C2C65"/>
                </a:solidFill>
              </a:defRPr>
            </a:pPr>
            <a:r>
              <a:t>Content:</a:t>
            </a:r>
          </a:p>
          <a:p>
            <a:pPr defTabSz="896111">
              <a:lnSpc>
                <a:spcPts val="2800"/>
              </a:lnSpc>
              <a:buClr>
                <a:srgbClr val="0C2C65"/>
              </a:buClr>
              <a:buFont typeface="Arial"/>
              <a:defRPr sz="1960">
                <a:solidFill>
                  <a:srgbClr val="0C2C65"/>
                </a:solidFill>
              </a:defRPr>
            </a:pPr>
            <a:r>
              <a:t>This workflow consists of three major components: </a:t>
            </a:r>
          </a:p>
          <a:p>
            <a:pPr lvl="1" marL="759861" indent="-262021" defTabSz="896111">
              <a:lnSpc>
                <a:spcPts val="2800"/>
              </a:lnSpc>
              <a:buSzPct val="100000"/>
              <a:buAutoNum type="arabicPeriod" startAt="1"/>
              <a:defRPr sz="1960">
                <a:solidFill>
                  <a:srgbClr val="0C2C65"/>
                </a:solidFill>
              </a:defRPr>
            </a:pPr>
            <a:r>
              <a:t>Data Input</a:t>
            </a:r>
          </a:p>
          <a:p>
            <a:pPr lvl="1" marL="759861" indent="-262021" defTabSz="896111">
              <a:lnSpc>
                <a:spcPts val="2800"/>
              </a:lnSpc>
              <a:buSzPct val="100000"/>
              <a:buAutoNum type="arabicPeriod" startAt="1"/>
              <a:defRPr sz="1960">
                <a:solidFill>
                  <a:srgbClr val="0C2C65"/>
                </a:solidFill>
              </a:defRPr>
            </a:pPr>
            <a:r>
              <a:t>Data Joiner</a:t>
            </a:r>
          </a:p>
          <a:p>
            <a:pPr lvl="1" marL="759861" indent="-262021" defTabSz="896111">
              <a:lnSpc>
                <a:spcPts val="2800"/>
              </a:lnSpc>
              <a:buSzPct val="100000"/>
              <a:buAutoNum type="arabicPeriod" startAt="1"/>
              <a:defRPr sz="1960">
                <a:solidFill>
                  <a:srgbClr val="0C2C65"/>
                </a:solidFill>
              </a:defRPr>
            </a:pPr>
            <a:r>
              <a:t>Visualization</a:t>
            </a:r>
          </a:p>
          <a:p>
            <a:pPr lvl="1" marL="896111" indent="-311150" defTabSz="448055">
              <a:spcBef>
                <a:spcPts val="1100"/>
              </a:spcBef>
              <a:buSzPct val="100000"/>
              <a:buFont typeface="Arial"/>
              <a:buAutoNum type="arabicPeriod" startAt="1"/>
              <a:defRPr sz="1176"/>
            </a:pPr>
          </a:p>
          <a:p>
            <a:pPr defTabSz="896111">
              <a:lnSpc>
                <a:spcPts val="2800"/>
              </a:lnSpc>
              <a:defRPr sz="1960">
                <a:solidFill>
                  <a:srgbClr val="0C2C65"/>
                </a:solidFill>
              </a:defRPr>
            </a:pPr>
            <a:r>
              <a:t>Goal: </a:t>
            </a:r>
          </a:p>
          <a:p>
            <a:pPr lvl="1" marL="569895" indent="-196515" defTabSz="896111">
              <a:lnSpc>
                <a:spcPts val="2800"/>
              </a:lnSpc>
              <a:buSzPct val="100000"/>
              <a:buChar char="•"/>
              <a:defRPr sz="1960">
                <a:solidFill>
                  <a:srgbClr val="0C2C65"/>
                </a:solidFill>
              </a:defRPr>
            </a:pPr>
            <a:r>
              <a:t>For understanding sales distribution, revenue performance, and top-performing bike categories.</a:t>
            </a:r>
          </a:p>
        </p:txBody>
      </p:sp>
      <p:pic>
        <p:nvPicPr>
          <p:cNvPr id="339" name="Image Gallery" descr="Image Gallery"/>
          <p:cNvPicPr>
            <a:picLocks noChangeAspect="1"/>
          </p:cNvPicPr>
          <p:nvPr/>
        </p:nvPicPr>
        <p:blipFill>
          <a:blip r:embed="rId3">
            <a:extLst/>
          </a:blip>
          <a:srcRect l="0" t="1575" r="0" b="1575"/>
          <a:stretch>
            <a:fillRect/>
          </a:stretch>
        </p:blipFill>
        <p:spPr>
          <a:xfrm>
            <a:off x="6862977" y="3167792"/>
            <a:ext cx="4964846" cy="212133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Foliennummernplatzhalter 5"/>
          <p:cNvSpPr txBox="1"/>
          <p:nvPr>
            <p:ph type="sldNum" sz="quarter" idx="2"/>
          </p:nvPr>
        </p:nvSpPr>
        <p:spPr>
          <a:xfrm>
            <a:off x="11403462" y="6173735"/>
            <a:ext cx="33016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4" name="Textplatzhalter 2"/>
          <p:cNvSpPr txBox="1"/>
          <p:nvPr>
            <p:ph type="body" sz="quarter" idx="1"/>
          </p:nvPr>
        </p:nvSpPr>
        <p:spPr>
          <a:xfrm>
            <a:off x="1055687" y="1537354"/>
            <a:ext cx="5383710" cy="656956"/>
          </a:xfrm>
          <a:prstGeom prst="rect">
            <a:avLst/>
          </a:prstGeom>
        </p:spPr>
        <p:txBody>
          <a:bodyPr/>
          <a:lstStyle>
            <a:lvl1pPr>
              <a:defRPr sz="3300"/>
            </a:lvl1pPr>
          </a:lstStyle>
          <a:p>
            <a:pPr/>
            <a:r>
              <a:t>Data Input and Data Joiner</a:t>
            </a:r>
          </a:p>
        </p:txBody>
      </p:sp>
      <p:sp>
        <p:nvSpPr>
          <p:cNvPr id="345" name="Textplatzhalter 3"/>
          <p:cNvSpPr/>
          <p:nvPr>
            <p:ph type="body" idx="22"/>
          </p:nvPr>
        </p:nvSpPr>
        <p:spPr>
          <a:xfrm>
            <a:off x="952074" y="2424153"/>
            <a:ext cx="5367849" cy="2462734"/>
          </a:xfrm>
          <a:prstGeom prst="rect">
            <a:avLst/>
          </a:prstGeom>
          <a:extLst>
            <a:ext uri="{C572A759-6A51-4108-AA02-DFA0A04FC94B}">
              <ma14:wrappingTextBoxFlag xmlns:ma14="http://schemas.microsoft.com/office/mac/drawingml/2011/main" val="1"/>
            </a:ext>
          </a:extLst>
        </p:spPr>
        <p:txBody>
          <a:bodyPr/>
          <a:lstStyle/>
          <a:p>
            <a:pPr marL="342900" indent="-342900">
              <a:lnSpc>
                <a:spcPts val="2900"/>
              </a:lnSpc>
              <a:buChar char="•"/>
              <a:defRPr sz="1600"/>
            </a:pPr>
            <a:r>
              <a:t>Multiple </a:t>
            </a:r>
            <a:r>
              <a:rPr b="1"/>
              <a:t>data files</a:t>
            </a:r>
            <a:r>
              <a:t> are imported (e.g.,ProductTexts.csv, SalesOrderItems.csv, SalesOrders.csv).</a:t>
            </a:r>
          </a:p>
          <a:p>
            <a:pPr marL="342900" indent="-342900">
              <a:lnSpc>
                <a:spcPts val="2900"/>
              </a:lnSpc>
              <a:buChar char="•"/>
              <a:defRPr sz="1600"/>
            </a:pPr>
          </a:p>
          <a:p>
            <a:pPr marL="342900" indent="-342900">
              <a:lnSpc>
                <a:spcPts val="2900"/>
              </a:lnSpc>
              <a:buChar char="•"/>
              <a:defRPr sz="1600"/>
            </a:pPr>
            <a:r>
              <a:t>Input files are merged into a unified dataset.</a:t>
            </a:r>
          </a:p>
        </p:txBody>
      </p:sp>
      <p:pic>
        <p:nvPicPr>
          <p:cNvPr id="346" name="Image Gallery" descr="Image Gallery"/>
          <p:cNvPicPr>
            <a:picLocks noChangeAspect="1"/>
          </p:cNvPicPr>
          <p:nvPr/>
        </p:nvPicPr>
        <p:blipFill>
          <a:blip r:embed="rId3">
            <a:extLst/>
          </a:blip>
          <a:srcRect l="0" t="2231" r="0" b="2231"/>
          <a:stretch>
            <a:fillRect/>
          </a:stretch>
        </p:blipFill>
        <p:spPr>
          <a:xfrm>
            <a:off x="7773332" y="627263"/>
            <a:ext cx="3173752" cy="466626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Foliennummernplatzhalter 5"/>
          <p:cNvSpPr txBox="1"/>
          <p:nvPr>
            <p:ph type="sldNum" sz="quarter" idx="2"/>
          </p:nvPr>
        </p:nvSpPr>
        <p:spPr>
          <a:xfrm>
            <a:off x="11403462" y="6173735"/>
            <a:ext cx="33016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Rectangle"/>
          <p:cNvSpPr/>
          <p:nvPr/>
        </p:nvSpPr>
        <p:spPr>
          <a:xfrm>
            <a:off x="6266892" y="5313965"/>
            <a:ext cx="6233209" cy="1544034"/>
          </a:xfrm>
          <a:prstGeom prst="rect">
            <a:avLst/>
          </a:prstGeom>
          <a:solidFill>
            <a:srgbClr val="FFFFFF"/>
          </a:solidFill>
          <a:ln w="12700">
            <a:miter lim="400000"/>
          </a:ln>
        </p:spPr>
        <p:txBody>
          <a:bodyPr lIns="45719" rIns="45719" anchor="ctr"/>
          <a:lstStyle/>
          <a:p>
            <a:pPr/>
          </a:p>
        </p:txBody>
      </p:sp>
      <p:pic>
        <p:nvPicPr>
          <p:cNvPr id="352" name="Screenshot 2025-07-29 at 00.50.16.png" descr="Screenshot 2025-07-29 at 00.50.16.png"/>
          <p:cNvPicPr>
            <a:picLocks noChangeAspect="1"/>
          </p:cNvPicPr>
          <p:nvPr/>
        </p:nvPicPr>
        <p:blipFill>
          <a:blip r:embed="rId3">
            <a:extLst/>
          </a:blip>
          <a:stretch>
            <a:fillRect/>
          </a:stretch>
        </p:blipFill>
        <p:spPr>
          <a:xfrm>
            <a:off x="79191" y="1269198"/>
            <a:ext cx="11931455" cy="5404931"/>
          </a:xfrm>
          <a:prstGeom prst="rect">
            <a:avLst/>
          </a:prstGeom>
          <a:ln w="12700">
            <a:miter lim="400000"/>
          </a:ln>
        </p:spPr>
      </p:pic>
      <p:sp>
        <p:nvSpPr>
          <p:cNvPr id="353" name="Textplatzhalter 2"/>
          <p:cNvSpPr txBox="1"/>
          <p:nvPr>
            <p:ph type="body" sz="quarter" idx="1"/>
          </p:nvPr>
        </p:nvSpPr>
        <p:spPr>
          <a:xfrm>
            <a:off x="5375544" y="888188"/>
            <a:ext cx="6422533" cy="910955"/>
          </a:xfrm>
          <a:prstGeom prst="rect">
            <a:avLst/>
          </a:prstGeom>
        </p:spPr>
        <p:txBody>
          <a:bodyPr/>
          <a:lstStyle>
            <a:lvl1pPr defTabSz="704087">
              <a:lnSpc>
                <a:spcPts val="3600"/>
              </a:lnSpc>
              <a:defRPr sz="3080"/>
            </a:lvl1pPr>
          </a:lstStyle>
          <a:p>
            <a:pPr/>
            <a:r>
              <a:t>Visualization (Interactive Dashboard)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Foliennummernplatzhalter 5"/>
          <p:cNvSpPr txBox="1"/>
          <p:nvPr>
            <p:ph type="sldNum" sz="quarter" idx="2"/>
          </p:nvPr>
        </p:nvSpPr>
        <p:spPr>
          <a:xfrm>
            <a:off x="11403462" y="6173735"/>
            <a:ext cx="33016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8" name="Rectangle"/>
          <p:cNvSpPr/>
          <p:nvPr/>
        </p:nvSpPr>
        <p:spPr>
          <a:xfrm>
            <a:off x="6266892" y="5313965"/>
            <a:ext cx="6233209" cy="1544034"/>
          </a:xfrm>
          <a:prstGeom prst="rect">
            <a:avLst/>
          </a:prstGeom>
          <a:solidFill>
            <a:srgbClr val="FFFFFF"/>
          </a:solidFill>
          <a:ln w="12700">
            <a:miter lim="400000"/>
          </a:ln>
        </p:spPr>
        <p:txBody>
          <a:bodyPr lIns="45719" rIns="45719" anchor="ctr"/>
          <a:lstStyle/>
          <a:p>
            <a:pPr/>
          </a:p>
        </p:txBody>
      </p:sp>
      <p:sp>
        <p:nvSpPr>
          <p:cNvPr id="359" name="Rectangle"/>
          <p:cNvSpPr/>
          <p:nvPr/>
        </p:nvSpPr>
        <p:spPr>
          <a:xfrm>
            <a:off x="2846961" y="1961209"/>
            <a:ext cx="9663515" cy="474203"/>
          </a:xfrm>
          <a:prstGeom prst="rect">
            <a:avLst/>
          </a:prstGeom>
          <a:solidFill>
            <a:srgbClr val="FFFFFF"/>
          </a:solidFill>
          <a:ln w="12700">
            <a:miter lim="400000"/>
          </a:ln>
        </p:spPr>
        <p:txBody>
          <a:bodyPr lIns="45719" rIns="45719" anchor="ctr"/>
          <a:lstStyle/>
          <a:p>
            <a:pPr/>
          </a:p>
        </p:txBody>
      </p:sp>
      <p:sp>
        <p:nvSpPr>
          <p:cNvPr id="360" name="Rectangle"/>
          <p:cNvSpPr/>
          <p:nvPr/>
        </p:nvSpPr>
        <p:spPr>
          <a:xfrm>
            <a:off x="4985225" y="990687"/>
            <a:ext cx="6458451" cy="474203"/>
          </a:xfrm>
          <a:prstGeom prst="rect">
            <a:avLst/>
          </a:prstGeom>
          <a:solidFill>
            <a:srgbClr val="FFFFFF"/>
          </a:solidFill>
          <a:ln w="12700">
            <a:miter lim="400000"/>
          </a:ln>
        </p:spPr>
        <p:txBody>
          <a:bodyPr lIns="45719" rIns="45719" anchor="ctr"/>
          <a:lstStyle/>
          <a:p>
            <a:pPr/>
          </a:p>
        </p:txBody>
      </p:sp>
      <p:sp>
        <p:nvSpPr>
          <p:cNvPr id="361" name="Textplatzhalter 2"/>
          <p:cNvSpPr txBox="1"/>
          <p:nvPr>
            <p:ph type="body" sz="quarter" idx="1"/>
          </p:nvPr>
        </p:nvSpPr>
        <p:spPr>
          <a:xfrm>
            <a:off x="3357213" y="1246892"/>
            <a:ext cx="5477574" cy="642321"/>
          </a:xfrm>
          <a:prstGeom prst="rect">
            <a:avLst/>
          </a:prstGeom>
        </p:spPr>
        <p:txBody>
          <a:bodyPr/>
          <a:lstStyle>
            <a:lvl1pPr defTabSz="859536">
              <a:lnSpc>
                <a:spcPts val="4500"/>
              </a:lnSpc>
              <a:defRPr sz="3759"/>
            </a:lvl1pPr>
          </a:lstStyle>
          <a:p>
            <a:pPr/>
            <a:r>
              <a:t>Workflow 3 - Node Usage</a:t>
            </a:r>
          </a:p>
        </p:txBody>
      </p:sp>
      <p:pic>
        <p:nvPicPr>
          <p:cNvPr id="362" name="pasted-movie.png" descr="pasted-movie.png"/>
          <p:cNvPicPr>
            <a:picLocks noChangeAspect="0"/>
          </p:cNvPicPr>
          <p:nvPr/>
        </p:nvPicPr>
        <p:blipFill>
          <a:blip r:embed="rId3">
            <a:extLst/>
          </a:blip>
          <a:srcRect l="4301" t="22230" r="4301" b="19800"/>
          <a:stretch>
            <a:fillRect/>
          </a:stretch>
        </p:blipFill>
        <p:spPr>
          <a:xfrm>
            <a:off x="1831273" y="2306387"/>
            <a:ext cx="5696933" cy="2590530"/>
          </a:xfrm>
          <a:prstGeom prst="rect">
            <a:avLst/>
          </a:prstGeom>
          <a:ln w="12700">
            <a:miter lim="400000"/>
          </a:ln>
        </p:spPr>
      </p:pic>
      <p:pic>
        <p:nvPicPr>
          <p:cNvPr id="363" name="Screenshot 2025-07-29 at 16.51.51.png" descr="Screenshot 2025-07-29 at 16.51.51.png"/>
          <p:cNvPicPr>
            <a:picLocks noChangeAspect="1"/>
          </p:cNvPicPr>
          <p:nvPr/>
        </p:nvPicPr>
        <p:blipFill>
          <a:blip r:embed="rId4">
            <a:extLst/>
          </a:blip>
          <a:srcRect l="0" t="3630" r="0" b="3630"/>
          <a:stretch>
            <a:fillRect/>
          </a:stretch>
        </p:blipFill>
        <p:spPr>
          <a:xfrm>
            <a:off x="3556095" y="2729259"/>
            <a:ext cx="845653" cy="539175"/>
          </a:xfrm>
          <a:prstGeom prst="rect">
            <a:avLst/>
          </a:prstGeom>
          <a:ln w="12700">
            <a:miter lim="400000"/>
          </a:ln>
        </p:spPr>
      </p:pic>
      <p:pic>
        <p:nvPicPr>
          <p:cNvPr id="364" name="Screenshot 2025-07-29 at 16.52.35.png" descr="Screenshot 2025-07-29 at 16.52.35.png"/>
          <p:cNvPicPr>
            <a:picLocks noChangeAspect="1"/>
          </p:cNvPicPr>
          <p:nvPr/>
        </p:nvPicPr>
        <p:blipFill>
          <a:blip r:embed="rId5">
            <a:extLst/>
          </a:blip>
          <a:stretch>
            <a:fillRect/>
          </a:stretch>
        </p:blipFill>
        <p:spPr>
          <a:xfrm>
            <a:off x="2197195" y="2635993"/>
            <a:ext cx="701918" cy="725847"/>
          </a:xfrm>
          <a:prstGeom prst="rect">
            <a:avLst/>
          </a:prstGeom>
          <a:ln w="12700">
            <a:miter lim="400000"/>
          </a:ln>
        </p:spPr>
      </p:pic>
      <p:pic>
        <p:nvPicPr>
          <p:cNvPr id="365" name="Screenshot 2025-07-29 at 16.53.12.png" descr="Screenshot 2025-07-29 at 16.53.12.png"/>
          <p:cNvPicPr>
            <a:picLocks noChangeAspect="1"/>
          </p:cNvPicPr>
          <p:nvPr/>
        </p:nvPicPr>
        <p:blipFill>
          <a:blip r:embed="rId6">
            <a:extLst/>
          </a:blip>
          <a:stretch>
            <a:fillRect/>
          </a:stretch>
        </p:blipFill>
        <p:spPr>
          <a:xfrm>
            <a:off x="6578695" y="2635993"/>
            <a:ext cx="497042" cy="725838"/>
          </a:xfrm>
          <a:prstGeom prst="rect">
            <a:avLst/>
          </a:prstGeom>
          <a:ln w="12700">
            <a:miter lim="400000"/>
          </a:ln>
        </p:spPr>
      </p:pic>
      <p:pic>
        <p:nvPicPr>
          <p:cNvPr id="366" name="Screenshot 2025-07-29 at 16.53.41.png" descr="Screenshot 2025-07-29 at 16.53.41.png"/>
          <p:cNvPicPr>
            <a:picLocks noChangeAspect="1"/>
          </p:cNvPicPr>
          <p:nvPr/>
        </p:nvPicPr>
        <p:blipFill>
          <a:blip r:embed="rId7">
            <a:extLst/>
          </a:blip>
          <a:stretch>
            <a:fillRect/>
          </a:stretch>
        </p:blipFill>
        <p:spPr>
          <a:xfrm>
            <a:off x="8078268" y="2635993"/>
            <a:ext cx="800013" cy="725786"/>
          </a:xfrm>
          <a:prstGeom prst="rect">
            <a:avLst/>
          </a:prstGeom>
          <a:ln w="12700">
            <a:miter lim="400000"/>
          </a:ln>
        </p:spPr>
      </p:pic>
      <p:pic>
        <p:nvPicPr>
          <p:cNvPr id="367" name="Screenshot 2025-07-29 at 16.54.13.png" descr="Screenshot 2025-07-29 at 16.54.13.png"/>
          <p:cNvPicPr>
            <a:picLocks noChangeAspect="1"/>
          </p:cNvPicPr>
          <p:nvPr/>
        </p:nvPicPr>
        <p:blipFill>
          <a:blip r:embed="rId8">
            <a:extLst/>
          </a:blip>
          <a:srcRect l="0" t="468" r="0" b="468"/>
          <a:stretch>
            <a:fillRect/>
          </a:stretch>
        </p:blipFill>
        <p:spPr>
          <a:xfrm>
            <a:off x="9517518" y="2635993"/>
            <a:ext cx="800013" cy="725786"/>
          </a:xfrm>
          <a:prstGeom prst="rect">
            <a:avLst/>
          </a:prstGeom>
          <a:ln w="12700">
            <a:miter lim="400000"/>
          </a:ln>
        </p:spPr>
      </p:pic>
      <p:pic>
        <p:nvPicPr>
          <p:cNvPr id="368" name="pasted-movie.png" descr="pasted-movie.png"/>
          <p:cNvPicPr>
            <a:picLocks noChangeAspect="0"/>
          </p:cNvPicPr>
          <p:nvPr/>
        </p:nvPicPr>
        <p:blipFill>
          <a:blip r:embed="rId9">
            <a:extLst/>
          </a:blip>
          <a:srcRect l="10732" t="22895" r="6412" b="14207"/>
          <a:stretch>
            <a:fillRect/>
          </a:stretch>
        </p:blipFill>
        <p:spPr>
          <a:xfrm>
            <a:off x="7701438" y="2291300"/>
            <a:ext cx="2982440" cy="2591658"/>
          </a:xfrm>
          <a:prstGeom prst="rect">
            <a:avLst/>
          </a:prstGeom>
          <a:ln w="12700">
            <a:miter lim="400000"/>
          </a:ln>
        </p:spPr>
      </p:pic>
      <p:pic>
        <p:nvPicPr>
          <p:cNvPr id="369" name="Screenshot 2025-07-29 at 16.57.49.png" descr="Screenshot 2025-07-29 at 16.57.49.png"/>
          <p:cNvPicPr>
            <a:picLocks noChangeAspect="1"/>
          </p:cNvPicPr>
          <p:nvPr/>
        </p:nvPicPr>
        <p:blipFill>
          <a:blip r:embed="rId10">
            <a:extLst/>
          </a:blip>
          <a:stretch>
            <a:fillRect/>
          </a:stretch>
        </p:blipFill>
        <p:spPr>
          <a:xfrm>
            <a:off x="5058664" y="2632024"/>
            <a:ext cx="702167" cy="733725"/>
          </a:xfrm>
          <a:prstGeom prst="rect">
            <a:avLst/>
          </a:prstGeom>
          <a:ln w="12700">
            <a:miter lim="400000"/>
          </a:ln>
        </p:spPr>
      </p:pic>
      <p:sp>
        <p:nvSpPr>
          <p:cNvPr id="370" name="Submitted as documentation only; includes previously mentioned nodes"/>
          <p:cNvSpPr txBox="1"/>
          <p:nvPr/>
        </p:nvSpPr>
        <p:spPr>
          <a:xfrm>
            <a:off x="7167381" y="6408685"/>
            <a:ext cx="4941501"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200"/>
            </a:lvl1pPr>
          </a:lstStyle>
          <a:p>
            <a:pPr/>
            <a:r>
              <a:t>Submitted as documentation only; includes previously mentioned nodes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1. Heat-maps, Gross &amp; Net Amount Analysis…"/>
          <p:cNvSpPr txBox="1"/>
          <p:nvPr/>
        </p:nvSpPr>
        <p:spPr>
          <a:xfrm>
            <a:off x="302373" y="1431780"/>
            <a:ext cx="9346030" cy="47587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sz="1600">
                <a:solidFill>
                  <a:schemeClr val="accent5">
                    <a:lumOff val="-5686"/>
                  </a:schemeClr>
                </a:solidFill>
              </a:defRPr>
            </a:pPr>
            <a:r>
              <a:t>1. Heat-maps, Gross &amp; Net Amount Analysis</a:t>
            </a:r>
          </a:p>
          <a:p>
            <a:pPr marL="457200" indent="-317500" defTabSz="457200">
              <a:spcBef>
                <a:spcPts val="1200"/>
              </a:spcBef>
              <a:buSzPct val="100000"/>
              <a:buFont typeface="Arial"/>
              <a:buChar char="•"/>
              <a:defRPr b="1" sz="1600">
                <a:solidFill>
                  <a:schemeClr val="accent5">
                    <a:lumOff val="-5686"/>
                  </a:schemeClr>
                </a:solidFill>
              </a:defRPr>
            </a:pPr>
            <a:r>
              <a:t>Two heat-maps</a:t>
            </a:r>
            <a:r>
              <a:rPr b="0"/>
              <a:t> display:</a:t>
            </a:r>
            <a:endParaRPr b="0"/>
          </a:p>
          <a:p>
            <a:pPr lvl="1" marL="914400" indent="-317500" defTabSz="457200">
              <a:spcBef>
                <a:spcPts val="1200"/>
              </a:spcBef>
              <a:buSzPct val="100000"/>
              <a:buFont typeface="Arial"/>
              <a:buChar char="◦"/>
              <a:defRPr b="1" sz="1600">
                <a:solidFill>
                  <a:schemeClr val="accent5">
                    <a:lumOff val="-5686"/>
                  </a:schemeClr>
                </a:solidFill>
              </a:defRPr>
            </a:pPr>
            <a:r>
              <a:t>Total Gross Amount</a:t>
            </a:r>
            <a:endParaRPr b="0"/>
          </a:p>
          <a:p>
            <a:pPr lvl="1" marL="914400" indent="-317500" defTabSz="457200">
              <a:spcBef>
                <a:spcPts val="1200"/>
              </a:spcBef>
              <a:buSzPct val="100000"/>
              <a:buFont typeface="Arial"/>
              <a:buChar char="◦"/>
              <a:defRPr b="1" sz="1600">
                <a:solidFill>
                  <a:schemeClr val="accent5">
                    <a:lumOff val="-5686"/>
                  </a:schemeClr>
                </a:solidFill>
              </a:defRPr>
            </a:pPr>
            <a:r>
              <a:t>Total Net Amount</a:t>
            </a:r>
            <a:endParaRPr b="0"/>
          </a:p>
          <a:p>
            <a:pPr marL="457200" indent="-317500" defTabSz="457200">
              <a:spcBef>
                <a:spcPts val="1200"/>
              </a:spcBef>
              <a:buSzPct val="100000"/>
              <a:buFont typeface="Arial"/>
              <a:buChar char="•"/>
              <a:defRPr sz="1600">
                <a:solidFill>
                  <a:schemeClr val="accent5">
                    <a:lumOff val="-5686"/>
                  </a:schemeClr>
                </a:solidFill>
              </a:defRPr>
            </a:pPr>
            <a:r>
              <a:rPr b="1"/>
              <a:t>Y-Axis:</a:t>
            </a:r>
            <a:r>
              <a:t> Months (Jan–Dec)</a:t>
            </a:r>
          </a:p>
          <a:p>
            <a:pPr marL="457200" indent="-317500" defTabSz="457200">
              <a:spcBef>
                <a:spcPts val="1200"/>
              </a:spcBef>
              <a:buSzPct val="100000"/>
              <a:buFont typeface="Arial"/>
              <a:buChar char="•"/>
              <a:defRPr sz="1600">
                <a:solidFill>
                  <a:schemeClr val="accent5">
                    <a:lumOff val="-5686"/>
                  </a:schemeClr>
                </a:solidFill>
              </a:defRPr>
            </a:pPr>
            <a:r>
              <a:rPr b="1"/>
              <a:t>X-Axis:</a:t>
            </a:r>
            <a:r>
              <a:t> Sales Regions</a:t>
            </a:r>
          </a:p>
          <a:p>
            <a:pPr lvl="1" marL="914400" indent="-317500" defTabSz="457200">
              <a:spcBef>
                <a:spcPts val="1200"/>
              </a:spcBef>
              <a:buSzPct val="100000"/>
              <a:buFont typeface="Arial"/>
              <a:buChar char="◦"/>
              <a:defRPr sz="1600">
                <a:solidFill>
                  <a:schemeClr val="accent5">
                    <a:lumOff val="-5686"/>
                  </a:schemeClr>
                </a:solidFill>
              </a:defRPr>
            </a:pPr>
            <a:r>
              <a:t>Asia Pacific &amp; Japan</a:t>
            </a:r>
          </a:p>
          <a:p>
            <a:pPr lvl="1" marL="914400" indent="-317500" defTabSz="457200">
              <a:spcBef>
                <a:spcPts val="1200"/>
              </a:spcBef>
              <a:buSzPct val="100000"/>
              <a:buFont typeface="Arial"/>
              <a:buChar char="◦"/>
              <a:defRPr sz="1600">
                <a:solidFill>
                  <a:schemeClr val="accent5">
                    <a:lumOff val="-5686"/>
                  </a:schemeClr>
                </a:solidFill>
              </a:defRPr>
            </a:pPr>
            <a:r>
              <a:t>Eastern, Middle East &amp; Africa</a:t>
            </a:r>
          </a:p>
          <a:p>
            <a:pPr lvl="1" marL="914400" indent="-317500" defTabSz="457200">
              <a:spcBef>
                <a:spcPts val="1200"/>
              </a:spcBef>
              <a:buSzPct val="100000"/>
              <a:buFont typeface="Arial"/>
              <a:buChar char="◦"/>
              <a:defRPr sz="1600">
                <a:solidFill>
                  <a:schemeClr val="accent5">
                    <a:lumOff val="-5686"/>
                  </a:schemeClr>
                </a:solidFill>
              </a:defRPr>
            </a:pPr>
            <a:r>
              <a:t>Americas</a:t>
            </a:r>
          </a:p>
          <a:p>
            <a:pPr marL="457200" indent="-317500" defTabSz="457200">
              <a:spcBef>
                <a:spcPts val="1200"/>
              </a:spcBef>
              <a:buSzPct val="100000"/>
              <a:buFont typeface="Arial"/>
              <a:buChar char="•"/>
              <a:defRPr b="1" sz="1600">
                <a:solidFill>
                  <a:schemeClr val="accent5">
                    <a:lumOff val="-5686"/>
                  </a:schemeClr>
                </a:solidFill>
              </a:defRPr>
            </a:pPr>
            <a:r>
              <a:t>Interactivity:</a:t>
            </a:r>
            <a:br>
              <a:rPr b="0"/>
            </a:br>
            <a:r>
              <a:rPr b="0"/>
              <a:t>Controlled by a </a:t>
            </a:r>
            <a:r>
              <a:t>Single Selection Widget node</a:t>
            </a:r>
            <a:r>
              <a:rPr b="0"/>
              <a:t> for </a:t>
            </a:r>
            <a:r>
              <a:t>Year</a:t>
            </a:r>
            <a:r>
              <a:rPr b="0"/>
              <a:t>.</a:t>
            </a:r>
            <a:endParaRPr b="0"/>
          </a:p>
          <a:p>
            <a:pPr lvl="1" marL="914400" indent="-317500" defTabSz="457200">
              <a:spcBef>
                <a:spcPts val="1200"/>
              </a:spcBef>
              <a:buSzPct val="100000"/>
              <a:buFont typeface="Arial"/>
              <a:buChar char="◦"/>
              <a:defRPr sz="1600">
                <a:solidFill>
                  <a:schemeClr val="accent5">
                    <a:lumOff val="-5686"/>
                  </a:schemeClr>
                </a:solidFill>
              </a:defRPr>
            </a:pPr>
            <a:r>
              <a:t>When the year is selected, both heat-maps update dynamically to show relevant sales data.</a:t>
            </a:r>
          </a:p>
          <a:p>
            <a:pPr lvl="1" marL="914400" indent="-317500" defTabSz="457200">
              <a:spcBef>
                <a:spcPts val="1200"/>
              </a:spcBef>
              <a:buSzPct val="100000"/>
              <a:buFont typeface="Arial"/>
              <a:buChar char="◦"/>
              <a:defRPr sz="1600">
                <a:solidFill>
                  <a:schemeClr val="accent5">
                    <a:lumOff val="-5686"/>
                  </a:schemeClr>
                </a:solidFill>
              </a:defRPr>
            </a:pPr>
            <a:r>
              <a:t>Enables quick, visual comparison of monthly revenue across regions.</a:t>
            </a:r>
          </a:p>
        </p:txBody>
      </p:sp>
      <p:pic>
        <p:nvPicPr>
          <p:cNvPr id="375" name="Screenshot 2025-07-29 at 00.59.38.png" descr="Screenshot 2025-07-29 at 00.59.38.png"/>
          <p:cNvPicPr>
            <a:picLocks noChangeAspect="1"/>
          </p:cNvPicPr>
          <p:nvPr/>
        </p:nvPicPr>
        <p:blipFill>
          <a:blip r:embed="rId3">
            <a:extLst/>
          </a:blip>
          <a:stretch>
            <a:fillRect/>
          </a:stretch>
        </p:blipFill>
        <p:spPr>
          <a:xfrm>
            <a:off x="6017781" y="866700"/>
            <a:ext cx="5720996" cy="4052049"/>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Foliennummernplatzhalter 5"/>
          <p:cNvSpPr txBox="1"/>
          <p:nvPr>
            <p:ph type="sldNum" sz="quarter" idx="2"/>
          </p:nvPr>
        </p:nvSpPr>
        <p:spPr>
          <a:xfrm>
            <a:off x="11403462" y="6173735"/>
            <a:ext cx="33016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0" name="Textplatzhalter 2"/>
          <p:cNvSpPr txBox="1"/>
          <p:nvPr/>
        </p:nvSpPr>
        <p:spPr>
          <a:xfrm>
            <a:off x="445511" y="789026"/>
            <a:ext cx="5184162" cy="74054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ts val="4800"/>
              </a:lnSpc>
              <a:defRPr b="1" sz="2800">
                <a:solidFill>
                  <a:schemeClr val="accent5">
                    <a:lumOff val="-5686"/>
                  </a:schemeClr>
                </a:solidFill>
              </a:defRPr>
            </a:lvl1pPr>
          </a:lstStyle>
          <a:p>
            <a:pPr/>
            <a:r>
              <a:t>Summary of Total Net Amount</a:t>
            </a:r>
          </a:p>
        </p:txBody>
      </p:sp>
      <p:sp>
        <p:nvSpPr>
          <p:cNvPr id="381" name="Rectangle"/>
          <p:cNvSpPr/>
          <p:nvPr/>
        </p:nvSpPr>
        <p:spPr>
          <a:xfrm>
            <a:off x="6796478" y="5211958"/>
            <a:ext cx="7220338" cy="1635666"/>
          </a:xfrm>
          <a:prstGeom prst="rect">
            <a:avLst/>
          </a:prstGeom>
          <a:solidFill>
            <a:srgbClr val="FFFFFF"/>
          </a:solidFill>
          <a:ln w="12700">
            <a:miter lim="400000"/>
          </a:ln>
        </p:spPr>
        <p:txBody>
          <a:bodyPr lIns="45719" rIns="45719" anchor="ctr"/>
          <a:lstStyle/>
          <a:p>
            <a:pPr/>
          </a:p>
        </p:txBody>
      </p:sp>
      <p:sp>
        <p:nvSpPr>
          <p:cNvPr id="382" name="Textplatzhalter 3"/>
          <p:cNvSpPr/>
          <p:nvPr/>
        </p:nvSpPr>
        <p:spPr>
          <a:xfrm>
            <a:off x="466824" y="1640546"/>
            <a:ext cx="11627996" cy="263945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457200">
              <a:spcBef>
                <a:spcPts val="1400"/>
              </a:spcBef>
              <a:defRPr b="1" sz="1600">
                <a:solidFill>
                  <a:schemeClr val="accent5">
                    <a:lumOff val="-5686"/>
                  </a:schemeClr>
                </a:solidFill>
              </a:defRPr>
            </a:pPr>
            <a:r>
              <a:t>2. Year with Region-Based Net Sales Analysis</a:t>
            </a:r>
          </a:p>
          <a:p>
            <a:pPr marL="457200" indent="-317500" defTabSz="457200">
              <a:spcBef>
                <a:spcPts val="1200"/>
              </a:spcBef>
              <a:buSzPct val="100000"/>
              <a:buFont typeface="Arial"/>
              <a:buChar char="•"/>
              <a:defRPr sz="1600">
                <a:solidFill>
                  <a:schemeClr val="accent5">
                    <a:lumOff val="-5686"/>
                  </a:schemeClr>
                </a:solidFill>
              </a:defRPr>
            </a:pPr>
            <a:r>
              <a:t>In this section, users:</a:t>
            </a:r>
          </a:p>
          <a:p>
            <a:pPr lvl="1" marL="914400" indent="-317500" defTabSz="457200">
              <a:spcBef>
                <a:spcPts val="1200"/>
              </a:spcBef>
              <a:buSzPct val="100000"/>
              <a:buFont typeface="Arial"/>
              <a:buChar char="◦"/>
              <a:defRPr sz="1600">
                <a:solidFill>
                  <a:schemeClr val="accent5">
                    <a:lumOff val="-5686"/>
                  </a:schemeClr>
                </a:solidFill>
              </a:defRPr>
            </a:pPr>
            <a:r>
              <a:t>Select a </a:t>
            </a:r>
            <a:r>
              <a:rPr b="1"/>
              <a:t>Year</a:t>
            </a:r>
            <a:r>
              <a:t> using the same widget</a:t>
            </a:r>
          </a:p>
          <a:p>
            <a:pPr lvl="1" marL="914400" indent="-317500" defTabSz="457200">
              <a:spcBef>
                <a:spcPts val="1200"/>
              </a:spcBef>
              <a:buSzPct val="100000"/>
              <a:buFont typeface="Arial"/>
              <a:buChar char="◦"/>
              <a:defRPr b="1" sz="1600">
                <a:solidFill>
                  <a:schemeClr val="accent5">
                    <a:lumOff val="-5686"/>
                  </a:schemeClr>
                </a:solidFill>
              </a:defRPr>
            </a:pPr>
            <a:r>
              <a:rPr b="0"/>
              <a:t>Select a </a:t>
            </a:r>
            <a:r>
              <a:t>Region</a:t>
            </a:r>
            <a:r>
              <a:rPr b="0"/>
              <a:t> using another Widget</a:t>
            </a:r>
            <a:endParaRPr b="0"/>
          </a:p>
          <a:p>
            <a:pPr marL="457200" indent="-317500" defTabSz="457200">
              <a:spcBef>
                <a:spcPts val="1200"/>
              </a:spcBef>
              <a:buSzPct val="100000"/>
              <a:buFont typeface="Arial"/>
              <a:buChar char="•"/>
              <a:defRPr sz="1600">
                <a:solidFill>
                  <a:schemeClr val="accent5">
                    <a:lumOff val="-5686"/>
                  </a:schemeClr>
                </a:solidFill>
              </a:defRPr>
            </a:pPr>
            <a:r>
              <a:t>The dashboard then displays the </a:t>
            </a:r>
            <a:r>
              <a:rPr b="1"/>
              <a:t>Total Net Sales</a:t>
            </a:r>
            <a:r>
              <a:t> for that specific </a:t>
            </a:r>
            <a:r>
              <a:rPr b="1"/>
              <a:t>year and region</a:t>
            </a:r>
            <a:r>
              <a:t>, aggregated over all months using </a:t>
            </a:r>
            <a:r>
              <a:rPr b="1"/>
              <a:t>Text Output node</a:t>
            </a:r>
            <a:r>
              <a:t>.</a:t>
            </a:r>
          </a:p>
          <a:p>
            <a:pPr marL="457200" indent="-317500" defTabSz="457200">
              <a:spcBef>
                <a:spcPts val="1200"/>
              </a:spcBef>
              <a:buSzPct val="100000"/>
              <a:buFont typeface="Arial"/>
              <a:buChar char="•"/>
              <a:defRPr sz="1600">
                <a:solidFill>
                  <a:schemeClr val="accent5">
                    <a:lumOff val="-5686"/>
                  </a:schemeClr>
                </a:solidFill>
              </a:defRPr>
            </a:pPr>
            <a:r>
              <a:t>Useful for </a:t>
            </a:r>
            <a:r>
              <a:rPr b="1"/>
              <a:t>performance review</a:t>
            </a:r>
            <a:r>
              <a:t> of individual regions over time.</a:t>
            </a:r>
          </a:p>
        </p:txBody>
      </p:sp>
      <p:pic>
        <p:nvPicPr>
          <p:cNvPr id="383" name="Screenshot 2025-07-29 at 01.01.29.png" descr="Screenshot 2025-07-29 at 01.01.29.png"/>
          <p:cNvPicPr>
            <a:picLocks noChangeAspect="1"/>
          </p:cNvPicPr>
          <p:nvPr/>
        </p:nvPicPr>
        <p:blipFill>
          <a:blip r:embed="rId2">
            <a:extLst/>
          </a:blip>
          <a:srcRect l="0" t="0" r="0" b="30594"/>
          <a:stretch>
            <a:fillRect/>
          </a:stretch>
        </p:blipFill>
        <p:spPr>
          <a:xfrm>
            <a:off x="1483518" y="4730208"/>
            <a:ext cx="9225082" cy="1428167"/>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Foliennummernplatzhalter 5"/>
          <p:cNvSpPr txBox="1"/>
          <p:nvPr>
            <p:ph type="sldNum" sz="quarter" idx="2"/>
          </p:nvPr>
        </p:nvSpPr>
        <p:spPr>
          <a:xfrm>
            <a:off x="11403462" y="6173735"/>
            <a:ext cx="33016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6" name="Textplatzhalter 2"/>
          <p:cNvSpPr txBox="1"/>
          <p:nvPr/>
        </p:nvSpPr>
        <p:spPr>
          <a:xfrm>
            <a:off x="445511" y="789026"/>
            <a:ext cx="5040314" cy="64232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ts val="4800"/>
              </a:lnSpc>
              <a:defRPr b="1" sz="4000">
                <a:solidFill>
                  <a:schemeClr val="accent5">
                    <a:lumOff val="-5686"/>
                  </a:schemeClr>
                </a:solidFill>
              </a:defRPr>
            </a:lvl1pPr>
          </a:lstStyle>
          <a:p>
            <a:pPr/>
            <a:r>
              <a:t>Bar Chart</a:t>
            </a:r>
          </a:p>
        </p:txBody>
      </p:sp>
      <p:sp>
        <p:nvSpPr>
          <p:cNvPr id="387" name="Rectangle"/>
          <p:cNvSpPr/>
          <p:nvPr/>
        </p:nvSpPr>
        <p:spPr>
          <a:xfrm>
            <a:off x="6796478" y="5211958"/>
            <a:ext cx="7220338" cy="1635666"/>
          </a:xfrm>
          <a:prstGeom prst="rect">
            <a:avLst/>
          </a:prstGeom>
          <a:solidFill>
            <a:srgbClr val="FFFFFF"/>
          </a:solidFill>
          <a:ln w="12700">
            <a:miter lim="400000"/>
          </a:ln>
        </p:spPr>
        <p:txBody>
          <a:bodyPr lIns="45719" rIns="45719" anchor="ctr"/>
          <a:lstStyle/>
          <a:p>
            <a:pPr/>
          </a:p>
        </p:txBody>
      </p:sp>
      <p:sp>
        <p:nvSpPr>
          <p:cNvPr id="388" name="Textplatzhalter 3"/>
          <p:cNvSpPr/>
          <p:nvPr/>
        </p:nvSpPr>
        <p:spPr>
          <a:xfrm>
            <a:off x="466824" y="1640546"/>
            <a:ext cx="5492324" cy="469987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457200">
              <a:defRPr b="1" sz="1600">
                <a:solidFill>
                  <a:schemeClr val="accent5">
                    <a:lumOff val="-5686"/>
                  </a:schemeClr>
                </a:solidFill>
              </a:defRPr>
            </a:pPr>
            <a:r>
              <a:t>3. Bike Sales Highlights – Top &amp; Bottom Performers</a:t>
            </a:r>
          </a:p>
          <a:p>
            <a:pPr defTabSz="457200">
              <a:defRPr sz="1600">
                <a:solidFill>
                  <a:schemeClr val="accent5">
                    <a:lumOff val="-5686"/>
                  </a:schemeClr>
                </a:solidFill>
              </a:defRPr>
            </a:pPr>
          </a:p>
          <a:p>
            <a:pPr marL="457200" indent="-317500" defTabSz="457200">
              <a:spcBef>
                <a:spcPts val="1200"/>
              </a:spcBef>
              <a:buSzPct val="100000"/>
              <a:buFont typeface="Arial"/>
              <a:buChar char="•"/>
              <a:defRPr sz="1600">
                <a:solidFill>
                  <a:schemeClr val="accent5">
                    <a:lumOff val="-5686"/>
                  </a:schemeClr>
                </a:solidFill>
              </a:defRPr>
            </a:pPr>
            <a:r>
              <a:t>This section displays:</a:t>
            </a:r>
          </a:p>
          <a:p>
            <a:pPr lvl="1" marL="914400" indent="-317500" defTabSz="457200">
              <a:spcBef>
                <a:spcPts val="1200"/>
              </a:spcBef>
              <a:buSzPct val="100000"/>
              <a:buFont typeface="Arial"/>
              <a:buChar char="◦"/>
              <a:defRPr b="1" sz="1600">
                <a:solidFill>
                  <a:schemeClr val="accent5">
                    <a:lumOff val="-5686"/>
                  </a:schemeClr>
                </a:solidFill>
              </a:defRPr>
            </a:pPr>
            <a:r>
              <a:t>Top 10 Best-Performing Bike Categories</a:t>
            </a:r>
            <a:r>
              <a:rPr b="0"/>
              <a:t> by default, based on </a:t>
            </a:r>
            <a:r>
              <a:t>total quantity sold</a:t>
            </a:r>
            <a:r>
              <a:rPr b="0"/>
              <a:t>.</a:t>
            </a:r>
            <a:endParaRPr b="0"/>
          </a:p>
          <a:p>
            <a:pPr marL="457200" indent="-317500" defTabSz="457200">
              <a:spcBef>
                <a:spcPts val="1200"/>
              </a:spcBef>
              <a:buSzPct val="100000"/>
              <a:buFont typeface="Arial"/>
              <a:buChar char="•"/>
              <a:defRPr sz="1600">
                <a:solidFill>
                  <a:schemeClr val="accent5">
                    <a:lumOff val="-5686"/>
                  </a:schemeClr>
                </a:solidFill>
              </a:defRPr>
            </a:pPr>
            <a:r>
              <a:t>Includes a </a:t>
            </a:r>
            <a:r>
              <a:rPr b="1"/>
              <a:t>Boolean Widget node</a:t>
            </a:r>
            <a:r>
              <a:t> ( a checkbox labeled </a:t>
            </a:r>
            <a:r>
              <a:rPr i="1"/>
              <a:t>“Least Sales”</a:t>
            </a:r>
            <a:r>
              <a:t>):</a:t>
            </a:r>
          </a:p>
          <a:p>
            <a:pPr lvl="1" marL="914400" indent="-317500" defTabSz="457200">
              <a:spcBef>
                <a:spcPts val="1200"/>
              </a:spcBef>
              <a:buSzPct val="100000"/>
              <a:buFont typeface="Arial"/>
              <a:buChar char="◦"/>
              <a:defRPr sz="1600">
                <a:solidFill>
                  <a:schemeClr val="accent5">
                    <a:lumOff val="-5686"/>
                  </a:schemeClr>
                </a:solidFill>
              </a:defRPr>
            </a:pPr>
            <a:r>
              <a:t>When </a:t>
            </a:r>
            <a:r>
              <a:rPr b="1"/>
              <a:t>unchecked</a:t>
            </a:r>
            <a:r>
              <a:t> (default), it shows the </a:t>
            </a:r>
            <a:r>
              <a:rPr b="1"/>
              <a:t>Top 10 categories</a:t>
            </a:r>
            <a:r>
              <a:t>.</a:t>
            </a:r>
          </a:p>
          <a:p>
            <a:pPr lvl="1" marL="914400" indent="-317500" defTabSz="457200">
              <a:spcBef>
                <a:spcPts val="1200"/>
              </a:spcBef>
              <a:buSzPct val="100000"/>
              <a:buFont typeface="Arial"/>
              <a:buChar char="◦"/>
              <a:defRPr b="1" sz="1600">
                <a:solidFill>
                  <a:schemeClr val="accent5">
                    <a:lumOff val="-5686"/>
                  </a:schemeClr>
                </a:solidFill>
              </a:defRPr>
            </a:pPr>
            <a:r>
              <a:rPr b="0"/>
              <a:t>When </a:t>
            </a:r>
            <a:r>
              <a:t>checked</a:t>
            </a:r>
            <a:r>
              <a:rPr b="0"/>
              <a:t>, it instantly switches to show the </a:t>
            </a:r>
            <a:r>
              <a:t>Bottom 10 Least-Performing Bike Categories</a:t>
            </a:r>
            <a:r>
              <a:rPr b="0"/>
              <a:t> based on quantity.</a:t>
            </a:r>
            <a:endParaRPr b="0"/>
          </a:p>
          <a:p>
            <a:pPr marL="457200" indent="-317500" defTabSz="457200">
              <a:spcBef>
                <a:spcPts val="1200"/>
              </a:spcBef>
              <a:buSzPct val="100000"/>
              <a:buFont typeface="Arial"/>
              <a:buChar char="•"/>
              <a:defRPr sz="1600">
                <a:solidFill>
                  <a:schemeClr val="accent5">
                    <a:lumOff val="-5686"/>
                  </a:schemeClr>
                </a:solidFill>
              </a:defRPr>
            </a:pPr>
            <a:r>
              <a:t>Enables users to </a:t>
            </a:r>
            <a:r>
              <a:rPr b="1"/>
              <a:t>quickly toggle</a:t>
            </a:r>
            <a:r>
              <a:t> between high and low performers, making the dashboard more interactive and decision-focused.</a:t>
            </a:r>
          </a:p>
        </p:txBody>
      </p:sp>
      <p:pic>
        <p:nvPicPr>
          <p:cNvPr id="389" name="Screenshot 2025-07-29 at 01.15.00.png" descr="Screenshot 2025-07-29 at 01.15.00.png"/>
          <p:cNvPicPr>
            <a:picLocks noChangeAspect="0"/>
          </p:cNvPicPr>
          <p:nvPr/>
        </p:nvPicPr>
        <p:blipFill>
          <a:blip r:embed="rId2">
            <a:extLst/>
          </a:blip>
          <a:srcRect l="327" t="0" r="327" b="0"/>
          <a:stretch>
            <a:fillRect/>
          </a:stretch>
        </p:blipFill>
        <p:spPr>
          <a:xfrm>
            <a:off x="5987928" y="1620001"/>
            <a:ext cx="6109956" cy="351810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Foliennummernplatzhalter 5"/>
          <p:cNvSpPr txBox="1"/>
          <p:nvPr>
            <p:ph type="sldNum" sz="quarter" idx="2"/>
          </p:nvPr>
        </p:nvSpPr>
        <p:spPr>
          <a:xfrm>
            <a:off x="11516472" y="6173735"/>
            <a:ext cx="21715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0" name="Bildplatzhalter 6"/>
          <p:cNvGrpSpPr/>
          <p:nvPr/>
        </p:nvGrpSpPr>
        <p:grpSpPr>
          <a:xfrm>
            <a:off x="7007838" y="1"/>
            <a:ext cx="5184162" cy="6858001"/>
            <a:chOff x="0" y="0"/>
            <a:chExt cx="5184161" cy="6858000"/>
          </a:xfrm>
        </p:grpSpPr>
        <p:sp>
          <p:nvSpPr>
            <p:cNvPr id="148" name="Rectangle"/>
            <p:cNvSpPr/>
            <p:nvPr/>
          </p:nvSpPr>
          <p:spPr>
            <a:xfrm>
              <a:off x="0" y="0"/>
              <a:ext cx="5184162" cy="6858000"/>
            </a:xfrm>
            <a:prstGeom prst="rect">
              <a:avLst/>
            </a:prstGeom>
            <a:solidFill>
              <a:srgbClr val="E9E9E9"/>
            </a:solidFill>
            <a:ln w="12700" cap="flat">
              <a:noFill/>
              <a:miter lim="400000"/>
            </a:ln>
            <a:effectLst/>
          </p:spPr>
          <p:txBody>
            <a:bodyPr wrap="square" lIns="45719" tIns="45719" rIns="45719" bIns="45719" numCol="1" anchor="ctr">
              <a:noAutofit/>
            </a:bodyPr>
            <a:lstStyle/>
            <a:p>
              <a:pPr/>
            </a:p>
          </p:txBody>
        </p:sp>
        <p:pic>
          <p:nvPicPr>
            <p:cNvPr id="149" name="image9.jpeg" descr="image9.jpeg"/>
            <p:cNvPicPr>
              <a:picLocks noChangeAspect="1"/>
            </p:cNvPicPr>
            <p:nvPr/>
          </p:nvPicPr>
          <p:blipFill>
            <a:blip r:embed="rId3">
              <a:extLst/>
            </a:blip>
            <a:srcRect l="34562" t="0" r="15036" b="0"/>
            <a:stretch>
              <a:fillRect/>
            </a:stretch>
          </p:blipFill>
          <p:spPr>
            <a:xfrm>
              <a:off x="0" y="0"/>
              <a:ext cx="5184162" cy="6858000"/>
            </a:xfrm>
            <a:prstGeom prst="rect">
              <a:avLst/>
            </a:prstGeom>
            <a:ln w="12700" cap="flat">
              <a:noFill/>
              <a:miter lim="400000"/>
            </a:ln>
            <a:effectLst/>
          </p:spPr>
        </p:pic>
      </p:grpSp>
      <p:sp>
        <p:nvSpPr>
          <p:cNvPr id="151" name="Textplatzhalter 2"/>
          <p:cNvSpPr txBox="1"/>
          <p:nvPr>
            <p:ph type="body" sz="quarter" idx="1"/>
          </p:nvPr>
        </p:nvSpPr>
        <p:spPr>
          <a:xfrm>
            <a:off x="1055687" y="1537354"/>
            <a:ext cx="5040313" cy="658770"/>
          </a:xfrm>
          <a:prstGeom prst="rect">
            <a:avLst/>
          </a:prstGeom>
        </p:spPr>
        <p:txBody>
          <a:bodyPr/>
          <a:lstStyle>
            <a:lvl1pPr defTabSz="493776">
              <a:lnSpc>
                <a:spcPts val="2500"/>
              </a:lnSpc>
              <a:defRPr sz="2160">
                <a:solidFill>
                  <a:schemeClr val="accent5">
                    <a:lumOff val="-5686"/>
                  </a:schemeClr>
                </a:solidFill>
              </a:defRPr>
            </a:lvl1pPr>
          </a:lstStyle>
          <a:p>
            <a:pPr/>
            <a:r>
              <a:t>Introduction to KNIME and Project Overview</a:t>
            </a:r>
          </a:p>
        </p:txBody>
      </p:sp>
      <p:sp>
        <p:nvSpPr>
          <p:cNvPr id="152" name="Textplatzhalter 3"/>
          <p:cNvSpPr/>
          <p:nvPr>
            <p:ph type="body" idx="22"/>
          </p:nvPr>
        </p:nvSpPr>
        <p:spPr>
          <a:xfrm>
            <a:off x="1055687" y="2311625"/>
            <a:ext cx="5268110" cy="2552612"/>
          </a:xfrm>
          <a:prstGeom prst="rect">
            <a:avLst/>
          </a:prstGeom>
          <a:extLst>
            <a:ext uri="{C572A759-6A51-4108-AA02-DFA0A04FC94B}">
              <ma14:wrappingTextBoxFlag xmlns:ma14="http://schemas.microsoft.com/office/mac/drawingml/2011/main" val="1"/>
            </a:ext>
          </a:extLst>
        </p:spPr>
        <p:txBody>
          <a:bodyPr/>
          <a:lstStyle/>
          <a:p>
            <a:pPr marL="236600" indent="-236600" defTabSz="630936">
              <a:lnSpc>
                <a:spcPts val="2000"/>
              </a:lnSpc>
              <a:buChar char="•"/>
              <a:defRPr sz="1380"/>
            </a:pPr>
            <a:r>
              <a:t>KNIME is a user-friendly, open-source platform for data analytics and workflow automation.</a:t>
            </a:r>
          </a:p>
          <a:p>
            <a:pPr marL="236600" indent="-236600" defTabSz="630936">
              <a:lnSpc>
                <a:spcPts val="2000"/>
              </a:lnSpc>
              <a:buChar char="•"/>
              <a:defRPr sz="1380"/>
            </a:pPr>
          </a:p>
          <a:p>
            <a:pPr marL="236600" indent="-236600" defTabSz="630936">
              <a:lnSpc>
                <a:spcPts val="2000"/>
              </a:lnSpc>
              <a:buChar char="•"/>
              <a:defRPr sz="1380"/>
            </a:pPr>
            <a:r>
              <a:t>This project combines three separate KNIME workflows into a single, interactive dashboard.</a:t>
            </a:r>
          </a:p>
          <a:p>
            <a:pPr marL="236600" indent="-236600" defTabSz="630936">
              <a:lnSpc>
                <a:spcPts val="2000"/>
              </a:lnSpc>
              <a:buChar char="•"/>
              <a:defRPr sz="1380"/>
            </a:pPr>
          </a:p>
          <a:p>
            <a:pPr marL="236600" indent="-236600" defTabSz="630936">
              <a:lnSpc>
                <a:spcPts val="2000"/>
              </a:lnSpc>
              <a:buChar char="•"/>
              <a:defRPr sz="1380"/>
            </a:pPr>
            <a:r>
              <a:t>In this presentation, we will cover an overview of the three workflows, the purpose of each, and how they are integrated into a single dashboard.</a:t>
            </a:r>
          </a:p>
        </p:txBody>
      </p:sp>
      <p:sp>
        <p:nvSpPr>
          <p:cNvPr id="153" name="Textfeld 1"/>
          <p:cNvSpPr txBox="1"/>
          <p:nvPr/>
        </p:nvSpPr>
        <p:spPr>
          <a:xfrm rot="16200000">
            <a:off x="11499738" y="578627"/>
            <a:ext cx="1019212" cy="1651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600"/>
            </a:lvl1pPr>
          </a:lstStyle>
          <a:p>
            <a:pPr/>
            <a:r>
              <a:t>WHZ/Helge Gerischer</a:t>
            </a:r>
          </a:p>
        </p:txBody>
      </p:sp>
      <p:grpSp>
        <p:nvGrpSpPr>
          <p:cNvPr id="156" name="Image Gallery"/>
          <p:cNvGrpSpPr/>
          <p:nvPr/>
        </p:nvGrpSpPr>
        <p:grpSpPr>
          <a:xfrm>
            <a:off x="6542898" y="-76326"/>
            <a:ext cx="5647154" cy="7783145"/>
            <a:chOff x="0" y="0"/>
            <a:chExt cx="5647152" cy="7783144"/>
          </a:xfrm>
        </p:grpSpPr>
        <p:pic>
          <p:nvPicPr>
            <p:cNvPr id="154" name="Screenshot 2025-07-28 at 01.14.49.png" descr="Screenshot 2025-07-28 at 01.14.49.png"/>
            <p:cNvPicPr>
              <a:picLocks noChangeAspect="1"/>
            </p:cNvPicPr>
            <p:nvPr/>
          </p:nvPicPr>
          <p:blipFill>
            <a:blip r:embed="rId4">
              <a:extLst/>
            </a:blip>
            <a:srcRect l="1266" t="0" r="1266" b="0"/>
            <a:stretch>
              <a:fillRect/>
            </a:stretch>
          </p:blipFill>
          <p:spPr>
            <a:xfrm>
              <a:off x="0" y="0"/>
              <a:ext cx="5647153" cy="7295323"/>
            </a:xfrm>
            <a:prstGeom prst="rect">
              <a:avLst/>
            </a:prstGeom>
            <a:ln w="12700" cap="flat">
              <a:noFill/>
              <a:miter lim="400000"/>
            </a:ln>
            <a:effectLst/>
          </p:spPr>
        </p:pic>
        <p:sp>
          <p:nvSpPr>
            <p:cNvPr id="155" name="Caption"/>
            <p:cNvSpPr/>
            <p:nvPr/>
          </p:nvSpPr>
          <p:spPr>
            <a:xfrm>
              <a:off x="0" y="7371522"/>
              <a:ext cx="5647153" cy="41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Textplatzhalter 2"/>
          <p:cNvSpPr txBox="1"/>
          <p:nvPr/>
        </p:nvSpPr>
        <p:spPr>
          <a:xfrm>
            <a:off x="445511" y="789026"/>
            <a:ext cx="5040314" cy="64232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ts val="4800"/>
              </a:lnSpc>
              <a:defRPr b="1" sz="4000">
                <a:solidFill>
                  <a:schemeClr val="accent5">
                    <a:lumOff val="-5686"/>
                  </a:schemeClr>
                </a:solidFill>
              </a:defRPr>
            </a:lvl1pPr>
          </a:lstStyle>
          <a:p>
            <a:pPr/>
            <a:r>
              <a:t>What Was Achieved:</a:t>
            </a:r>
          </a:p>
        </p:txBody>
      </p:sp>
      <p:sp>
        <p:nvSpPr>
          <p:cNvPr id="392" name="Cleaned and visualized regional sales data (Workflow 1)…"/>
          <p:cNvSpPr txBox="1"/>
          <p:nvPr/>
        </p:nvSpPr>
        <p:spPr>
          <a:xfrm>
            <a:off x="340473" y="1812780"/>
            <a:ext cx="9346030" cy="1456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20315" indent="-120315" defTabSz="457200">
              <a:spcBef>
                <a:spcPts val="1200"/>
              </a:spcBef>
              <a:buSzPct val="100000"/>
              <a:buChar char="•"/>
              <a:defRPr sz="1600">
                <a:solidFill>
                  <a:schemeClr val="accent5">
                    <a:lumOff val="-5686"/>
                  </a:schemeClr>
                </a:solidFill>
              </a:defRPr>
            </a:pPr>
            <a:r>
              <a:t>Cleaned and visualized regional sales data (Workflow 1)</a:t>
            </a:r>
          </a:p>
          <a:p>
            <a:pPr marL="120315" indent="-120315" defTabSz="457200">
              <a:spcBef>
                <a:spcPts val="1200"/>
              </a:spcBef>
              <a:buSzPct val="100000"/>
              <a:buChar char="•"/>
              <a:defRPr sz="1600">
                <a:solidFill>
                  <a:schemeClr val="accent5">
                    <a:lumOff val="-5686"/>
                  </a:schemeClr>
                </a:solidFill>
              </a:defRPr>
            </a:pPr>
            <a:r>
              <a:t>Predicted bike prices using regression (Workflow 2)</a:t>
            </a:r>
          </a:p>
          <a:p>
            <a:pPr marL="120315" indent="-120315" defTabSz="457200">
              <a:spcBef>
                <a:spcPts val="1200"/>
              </a:spcBef>
              <a:buSzPct val="100000"/>
              <a:buChar char="•"/>
              <a:defRPr sz="1600">
                <a:solidFill>
                  <a:schemeClr val="accent5">
                    <a:lumOff val="-5686"/>
                  </a:schemeClr>
                </a:solidFill>
              </a:defRPr>
            </a:pPr>
            <a:r>
              <a:t>Analyzed revenue and product performance with filters and heatmaps (Workflow 3)</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 name="pasted-movie.png" descr="pasted-movie.png"/>
          <p:cNvPicPr>
            <a:picLocks noChangeAspect="1"/>
          </p:cNvPicPr>
          <p:nvPr/>
        </p:nvPicPr>
        <p:blipFill>
          <a:blip r:embed="rId2">
            <a:extLst/>
          </a:blip>
          <a:stretch>
            <a:fillRect/>
          </a:stretch>
        </p:blipFill>
        <p:spPr>
          <a:xfrm>
            <a:off x="790897" y="-520006"/>
            <a:ext cx="9457656" cy="9457656"/>
          </a:xfrm>
          <a:prstGeom prst="rect">
            <a:avLst/>
          </a:prstGeom>
          <a:ln w="12700">
            <a:miter lim="400000"/>
          </a:ln>
        </p:spPr>
      </p:pic>
      <p:sp>
        <p:nvSpPr>
          <p:cNvPr id="395" name="Rectangle"/>
          <p:cNvSpPr/>
          <p:nvPr/>
        </p:nvSpPr>
        <p:spPr>
          <a:xfrm>
            <a:off x="1653161" y="1047531"/>
            <a:ext cx="9663515" cy="474203"/>
          </a:xfrm>
          <a:prstGeom prst="rect">
            <a:avLst/>
          </a:prstGeom>
          <a:solidFill>
            <a:srgbClr val="FFFFFF"/>
          </a:solidFill>
          <a:ln w="12700">
            <a:miter lim="400000"/>
          </a:ln>
        </p:spPr>
        <p:txBody>
          <a:bodyPr lIns="45719" rIns="45719" anchor="ctr"/>
          <a:lstStyle/>
          <a:p>
            <a:pPr/>
          </a:p>
        </p:txBody>
      </p:sp>
      <p:sp>
        <p:nvSpPr>
          <p:cNvPr id="396" name="Textplatzhalter 2"/>
          <p:cNvSpPr txBox="1"/>
          <p:nvPr/>
        </p:nvSpPr>
        <p:spPr>
          <a:xfrm>
            <a:off x="367764" y="560426"/>
            <a:ext cx="9215091" cy="184911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ts val="4800"/>
              </a:lnSpc>
              <a:defRPr sz="4000">
                <a:solidFill>
                  <a:srgbClr val="0A2651"/>
                </a:solidFill>
              </a:defRPr>
            </a:lvl1pPr>
          </a:lstStyle>
          <a:p>
            <a:pPr/>
            <a:r>
              <a:t>Data Challenges and Solutions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Rectangle"/>
          <p:cNvSpPr/>
          <p:nvPr/>
        </p:nvSpPr>
        <p:spPr>
          <a:xfrm>
            <a:off x="9283303" y="-263575"/>
            <a:ext cx="3279875" cy="7387680"/>
          </a:xfrm>
          <a:prstGeom prst="rect">
            <a:avLst/>
          </a:prstGeom>
          <a:solidFill>
            <a:srgbClr val="D0E9F9"/>
          </a:solidFill>
          <a:ln w="12700">
            <a:miter lim="400000"/>
          </a:ln>
        </p:spPr>
        <p:txBody>
          <a:bodyPr lIns="45719" rIns="45719" anchor="ctr"/>
          <a:lstStyle/>
          <a:p>
            <a:pPr/>
          </a:p>
        </p:txBody>
      </p:sp>
      <p:pic>
        <p:nvPicPr>
          <p:cNvPr id="399" name="pasted-movie.png" descr="pasted-movie.png"/>
          <p:cNvPicPr>
            <a:picLocks noChangeAspect="1"/>
          </p:cNvPicPr>
          <p:nvPr/>
        </p:nvPicPr>
        <p:blipFill>
          <a:blip r:embed="rId2">
            <a:extLst/>
          </a:blip>
          <a:stretch>
            <a:fillRect/>
          </a:stretch>
        </p:blipFill>
        <p:spPr>
          <a:xfrm>
            <a:off x="-497208" y="1244826"/>
            <a:ext cx="13186416" cy="6447526"/>
          </a:xfrm>
          <a:prstGeom prst="rect">
            <a:avLst/>
          </a:prstGeom>
          <a:ln w="12700">
            <a:miter lim="400000"/>
          </a:ln>
        </p:spPr>
      </p:pic>
      <p:sp>
        <p:nvSpPr>
          <p:cNvPr id="400" name="Rectangle"/>
          <p:cNvSpPr/>
          <p:nvPr/>
        </p:nvSpPr>
        <p:spPr>
          <a:xfrm>
            <a:off x="3689449" y="1772195"/>
            <a:ext cx="4813102" cy="868810"/>
          </a:xfrm>
          <a:prstGeom prst="rect">
            <a:avLst/>
          </a:prstGeom>
          <a:solidFill>
            <a:srgbClr val="D0E9F9"/>
          </a:solidFill>
          <a:ln w="12700">
            <a:miter lim="400000"/>
          </a:ln>
        </p:spPr>
        <p:txBody>
          <a:bodyPr lIns="45719" rIns="45719" anchor="ctr"/>
          <a:lstStyle/>
          <a:p>
            <a:pPr/>
          </a:p>
        </p:txBody>
      </p:sp>
      <p:sp>
        <p:nvSpPr>
          <p:cNvPr id="401" name="Summary"/>
          <p:cNvSpPr txBox="1"/>
          <p:nvPr/>
        </p:nvSpPr>
        <p:spPr>
          <a:xfrm>
            <a:off x="4739897" y="1159197"/>
            <a:ext cx="2712205" cy="70830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800"/>
              </a:lnSpc>
              <a:defRPr sz="4800" u="sng">
                <a:solidFill>
                  <a:srgbClr val="0A2651"/>
                </a:solidFill>
              </a:defRPr>
            </a:lvl1pPr>
          </a:lstStyle>
          <a:p>
            <a:pPr/>
            <a:r>
              <a:t>Summary</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Find Workflow Here on Community Hub"/>
          <p:cNvSpPr txBox="1"/>
          <p:nvPr/>
        </p:nvSpPr>
        <p:spPr>
          <a:xfrm>
            <a:off x="1573877" y="3035763"/>
            <a:ext cx="9044246" cy="6867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800"/>
              </a:lnSpc>
              <a:defRPr sz="4000" u="sng">
                <a:solidFill>
                  <a:srgbClr val="949494"/>
                </a:solidFill>
                <a:uFill>
                  <a:solidFill>
                    <a:srgbClr val="949494"/>
                  </a:solidFill>
                </a:uFill>
                <a:hlinkClick r:id="rId2" invalidUrl="" action="" tgtFrame="" tooltip="" history="1" highlightClick="0" endSnd="0"/>
              </a:defRPr>
            </a:lvl1pPr>
          </a:lstStyle>
          <a:p>
            <a:pPr>
              <a:defRPr u="none">
                <a:solidFill>
                  <a:srgbClr val="0A2651"/>
                </a:solidFill>
                <a:uFillTx/>
              </a:defRPr>
            </a:pPr>
            <a:r>
              <a:rPr u="sng">
                <a:solidFill>
                  <a:srgbClr val="949494"/>
                </a:solidFill>
                <a:uFill>
                  <a:solidFill>
                    <a:srgbClr val="949494"/>
                  </a:solidFill>
                </a:uFill>
                <a:hlinkClick r:id="rId2" invalidUrl="" action="" tgtFrame="" tooltip="" history="1" highlightClick="0" endSnd="0"/>
              </a:rPr>
              <a:t>Find Workflow Here on Community Hub</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References"/>
          <p:cNvSpPr txBox="1"/>
          <p:nvPr/>
        </p:nvSpPr>
        <p:spPr>
          <a:xfrm>
            <a:off x="627231" y="546655"/>
            <a:ext cx="2701936" cy="6867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800"/>
              </a:lnSpc>
              <a:defRPr sz="4000">
                <a:solidFill>
                  <a:srgbClr val="0A2651"/>
                </a:solidFill>
              </a:defRPr>
            </a:lvl1pPr>
          </a:lstStyle>
          <a:p>
            <a:pPr/>
            <a:r>
              <a:t>References</a:t>
            </a:r>
          </a:p>
        </p:txBody>
      </p:sp>
      <p:sp>
        <p:nvSpPr>
          <p:cNvPr id="406" name="What is KNIME? An Introductory Guide (Oct 2024, Datacamp)…"/>
          <p:cNvSpPr txBox="1"/>
          <p:nvPr/>
        </p:nvSpPr>
        <p:spPr>
          <a:xfrm>
            <a:off x="635466" y="1294268"/>
            <a:ext cx="10921068" cy="68682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defTabSz="457200">
              <a:spcBef>
                <a:spcPts val="1200"/>
              </a:spcBef>
              <a:buSzPct val="100000"/>
              <a:buAutoNum type="arabicPeriod" startAt="1"/>
              <a:defRPr sz="1200"/>
            </a:pP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2" invalidUrl="" action="" tgtFrame="" tooltip="" history="1" highlightClick="0" endSnd="0"/>
              </a:rPr>
              <a:t>What is KNIME? An Introductory Guide</a:t>
            </a:r>
            <a:r>
              <a:t> (Oct 2024, Datacamp)</a:t>
            </a: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3" invalidUrl="" action="" tgtFrame="" tooltip="" history="1" highlightClick="0" endSnd="0"/>
              </a:rPr>
              <a:t>KNIME Official Website</a:t>
            </a: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4" invalidUrl="" action="" tgtFrame="" tooltip="" history="1" highlightClick="0" endSnd="0"/>
              </a:rPr>
              <a:t>KNIME Documentation</a:t>
            </a: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5" invalidUrl="" action="" tgtFrame="" tooltip="" history="1" highlightClick="0" endSnd="0"/>
              </a:rPr>
              <a:t>KNIME Forum</a:t>
            </a: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6" invalidUrl="" action="" tgtFrame="" tooltip="" history="1" highlightClick="0" endSnd="0"/>
              </a:rPr>
              <a:t>Build No-Code Data Apps with KNIME</a:t>
            </a:r>
            <a:r>
              <a:t> (June 2023, Data Science Dojo, Youtube)</a:t>
            </a: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7" invalidUrl="" action="" tgtFrame="" tooltip="" history="1" highlightClick="0" endSnd="0"/>
              </a:rPr>
              <a:t> Best Practices to Build KNIME Workflows</a:t>
            </a:r>
            <a:r>
              <a:t> (Feb 2022, KNIMETV, Youtube)</a:t>
            </a: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8" invalidUrl="" action="" tgtFrame="" tooltip="" history="1" highlightClick="0" endSnd="0"/>
              </a:rPr>
              <a:t>KNIME Tutorial For Beginners | KNIME Course | Machine Learning Tutorial | Intellipaat</a:t>
            </a:r>
            <a:r>
              <a:t> (March 2023, Intellipaat, Youtube)</a:t>
            </a: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9" invalidUrl="" action="" tgtFrame="" tooltip="" history="1" highlightClick="0" endSnd="0"/>
              </a:rPr>
              <a:t>Clustering</a:t>
            </a:r>
            <a:r>
              <a:t> (May 2025, KNIMETV, Youtube)</a:t>
            </a: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10" invalidUrl="" action="" tgtFrame="" tooltip="" history="1" highlightClick="0" endSnd="0"/>
              </a:rPr>
              <a:t>Behind the Scenes of Logistic Regression</a:t>
            </a:r>
            <a:r>
              <a:t> (May 2025, KNIMETV, Youtube)</a:t>
            </a: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11" invalidUrl="" action="" tgtFrame="" tooltip="" history="1" highlightClick="0" endSnd="0"/>
              </a:rPr>
              <a:t>From Data to Predictions: Linear Regression in KNIME</a:t>
            </a:r>
            <a:r>
              <a:t> (May 2025, KNIMETV, Youtube)</a:t>
            </a: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12" invalidUrl="" action="" tgtFrame="" tooltip="" history="1" highlightClick="0" endSnd="0"/>
              </a:rPr>
              <a:t>[L1-AP] Data Literacy with KNIME Analytics Platform: Basics</a:t>
            </a:r>
            <a:r>
              <a:t> (Knime Tutorials)</a:t>
            </a:r>
          </a:p>
          <a:p>
            <a:pPr marL="228600" indent="-228600" defTabSz="457200">
              <a:spcBef>
                <a:spcPts val="1200"/>
              </a:spcBef>
              <a:buSzPct val="100000"/>
              <a:buAutoNum type="arabicPeriod" startAt="2"/>
              <a:defRPr sz="1200"/>
            </a:pPr>
            <a:r>
              <a:rPr u="sng">
                <a:solidFill>
                  <a:srgbClr val="949494"/>
                </a:solidFill>
                <a:uFill>
                  <a:solidFill>
                    <a:srgbClr val="949494"/>
                  </a:solidFill>
                </a:uFill>
                <a:hlinkClick r:id="rId13" invalidUrl="" action="" tgtFrame="" tooltip="" history="1" highlightClick="0" endSnd="0"/>
              </a:rPr>
              <a:t>Knime Community Hub</a:t>
            </a:r>
            <a:r>
              <a:t> </a:t>
            </a:r>
          </a:p>
          <a:p>
            <a:pPr marL="228600" indent="-228600" defTabSz="457200">
              <a:spcBef>
                <a:spcPts val="1200"/>
              </a:spcBef>
              <a:buSzPct val="100000"/>
              <a:buAutoNum type="arabicPeriod" startAt="2"/>
              <a:defRPr sz="1200"/>
            </a:pPr>
            <a:r>
              <a:t>[L4-ML] Introduction to Machine Learning Algorithms (PDF)</a:t>
            </a:r>
          </a:p>
          <a:p>
            <a:pPr marL="228600" indent="-228600" defTabSz="457200">
              <a:spcBef>
                <a:spcPts val="1200"/>
              </a:spcBef>
              <a:buSzPct val="100000"/>
              <a:buAutoNum type="arabicPeriod" startAt="2"/>
              <a:defRPr sz="1200"/>
            </a:pPr>
          </a:p>
          <a:p>
            <a:pPr marL="228600" indent="-228600" defTabSz="457200">
              <a:spcBef>
                <a:spcPts val="1200"/>
              </a:spcBef>
              <a:buSzPct val="100000"/>
              <a:buAutoNum type="arabicPeriod" startAt="16"/>
              <a:defRPr sz="1200"/>
            </a:pPr>
          </a:p>
          <a:p>
            <a:pPr marL="228600" indent="-228600" defTabSz="457200">
              <a:spcBef>
                <a:spcPts val="1200"/>
              </a:spcBef>
              <a:buSzPct val="100000"/>
              <a:buAutoNum type="arabicPeriod" startAt="17"/>
              <a:defRPr sz="1200"/>
            </a:pPr>
          </a:p>
          <a:p>
            <a:pPr marL="228600" indent="-228600" defTabSz="457200">
              <a:spcBef>
                <a:spcPts val="1200"/>
              </a:spcBef>
              <a:buSzPct val="100000"/>
              <a:buAutoNum type="arabicPeriod" startAt="18"/>
              <a:defRPr sz="1200"/>
            </a:pPr>
          </a:p>
          <a:p>
            <a:pPr marL="228600" indent="-228600" defTabSz="457200">
              <a:spcBef>
                <a:spcPts val="1200"/>
              </a:spcBef>
              <a:buSzPct val="100000"/>
              <a:buAutoNum type="arabicPeriod" startAt="19"/>
              <a:defRPr sz="1200"/>
            </a:pPr>
          </a:p>
          <a:p>
            <a:pPr marL="228600" indent="-228600" defTabSz="457200">
              <a:spcBef>
                <a:spcPts val="1200"/>
              </a:spcBef>
              <a:buSzPct val="100000"/>
              <a:buAutoNum type="arabicPeriod" startAt="20"/>
              <a:defRPr sz="1200"/>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Textplatzhalter 1"/>
          <p:cNvSpPr txBox="1"/>
          <p:nvPr>
            <p:ph type="body" sz="quarter" idx="1"/>
          </p:nvPr>
        </p:nvSpPr>
        <p:spPr>
          <a:xfrm>
            <a:off x="463548" y="5805487"/>
            <a:ext cx="4848228" cy="360001"/>
          </a:xfrm>
          <a:prstGeom prst="rect">
            <a:avLst/>
          </a:prstGeom>
        </p:spPr>
        <p:txBody>
          <a:bodyPr/>
          <a:lstStyle/>
          <a:p>
            <a:pPr/>
            <a:r>
              <a:t>(54270)</a:t>
            </a:r>
          </a:p>
        </p:txBody>
      </p:sp>
      <p:sp>
        <p:nvSpPr>
          <p:cNvPr id="409" name="Textplatzhalter 2"/>
          <p:cNvSpPr/>
          <p:nvPr>
            <p:ph type="body" idx="21"/>
          </p:nvPr>
        </p:nvSpPr>
        <p:spPr>
          <a:xfrm>
            <a:off x="463548" y="6165488"/>
            <a:ext cx="4848228" cy="360001"/>
          </a:xfrm>
          <a:prstGeom prst="rect">
            <a:avLst/>
          </a:prstGeom>
          <a:extLst>
            <a:ext uri="{C572A759-6A51-4108-AA02-DFA0A04FC94B}">
              <ma14:wrappingTextBoxFlag xmlns:ma14="http://schemas.microsoft.com/office/mac/drawingml/2011/main" val="1"/>
            </a:ext>
          </a:extLst>
        </p:spPr>
        <p:txBody>
          <a:bodyPr/>
          <a:lstStyle>
            <a:lvl1pPr>
              <a:defRPr u="sng">
                <a:solidFill>
                  <a:srgbClr val="949494"/>
                </a:solidFill>
                <a:uFill>
                  <a:solidFill>
                    <a:srgbClr val="949494"/>
                  </a:solidFill>
                </a:uFill>
                <a:hlinkClick r:id="rId2" invalidUrl="" action="" tgtFrame="" tooltip="" history="1" highlightClick="0" endSnd="0"/>
              </a:defRPr>
            </a:lvl1pPr>
          </a:lstStyle>
          <a:p>
            <a:pPr>
              <a:defRPr u="none">
                <a:solidFill>
                  <a:srgbClr val="000000"/>
                </a:solidFill>
                <a:uFillTx/>
              </a:defRPr>
            </a:pPr>
            <a:r>
              <a:rPr u="sng">
                <a:solidFill>
                  <a:srgbClr val="949494"/>
                </a:solidFill>
                <a:uFill>
                  <a:solidFill>
                    <a:srgbClr val="949494"/>
                  </a:solidFill>
                </a:uFill>
                <a:hlinkClick r:id="rId2" invalidUrl="" action="" tgtFrame="" tooltip="" history="1" highlightClick="0" endSnd="0"/>
              </a:rPr>
              <a:t>ravi.Verma.odf@fh-zwickau.de</a:t>
            </a:r>
          </a:p>
        </p:txBody>
      </p:sp>
      <p:sp>
        <p:nvSpPr>
          <p:cNvPr id="410" name="Textplatzhalter 6"/>
          <p:cNvSpPr/>
          <p:nvPr>
            <p:ph type="body" idx="25"/>
          </p:nvPr>
        </p:nvSpPr>
        <p:spPr>
          <a:xfrm>
            <a:off x="463547" y="5417199"/>
            <a:ext cx="4848228" cy="360001"/>
          </a:xfrm>
          <a:prstGeom prst="rect">
            <a:avLst/>
          </a:prstGeom>
          <a:extLst>
            <a:ext uri="{C572A759-6A51-4108-AA02-DFA0A04FC94B}">
              <ma14:wrappingTextBoxFlag xmlns:ma14="http://schemas.microsoft.com/office/mac/drawingml/2011/main" val="1"/>
            </a:ext>
          </a:extLst>
        </p:spPr>
        <p:txBody>
          <a:bodyPr/>
          <a:lstStyle/>
          <a:p>
            <a:pPr/>
            <a:r>
              <a:t>Ravi Verma</a:t>
            </a:r>
          </a:p>
        </p:txBody>
      </p:sp>
      <p:sp>
        <p:nvSpPr>
          <p:cNvPr id="411" name="Textplatzhalter 2"/>
          <p:cNvSpPr txBox="1"/>
          <p:nvPr/>
        </p:nvSpPr>
        <p:spPr>
          <a:xfrm>
            <a:off x="456405" y="2821026"/>
            <a:ext cx="5040314" cy="64232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ts val="4800"/>
              </a:lnSpc>
              <a:defRPr b="1" sz="4000">
                <a:solidFill>
                  <a:schemeClr val="accent5">
                    <a:lumOff val="-5686"/>
                  </a:schemeClr>
                </a:solidFill>
              </a:defRPr>
            </a:lvl1pPr>
          </a:lstStyle>
          <a:p>
            <a:pPr/>
            <a:r>
              <a:t>Thank You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Screenshot 2025-07-30 at 15.47.19.png" descr="Screenshot 2025-07-30 at 15.47.19.png"/>
          <p:cNvPicPr>
            <a:picLocks noChangeAspect="0"/>
          </p:cNvPicPr>
          <p:nvPr/>
        </p:nvPicPr>
        <p:blipFill>
          <a:blip r:embed="rId2">
            <a:extLst/>
          </a:blip>
          <a:stretch>
            <a:fillRect/>
          </a:stretch>
        </p:blipFill>
        <p:spPr>
          <a:xfrm>
            <a:off x="6361922" y="-36203"/>
            <a:ext cx="5828584" cy="6930406"/>
          </a:xfrm>
          <a:prstGeom prst="rect">
            <a:avLst/>
          </a:prstGeom>
          <a:ln w="12700">
            <a:miter lim="400000"/>
          </a:ln>
          <a:effectLst>
            <a:outerShdw sx="100000" sy="100000" kx="0" ky="0" algn="b" rotWithShape="0" blurRad="254000" dist="127000" dir="16200000">
              <a:srgbClr val="000000">
                <a:alpha val="70000"/>
              </a:srgbClr>
            </a:outerShdw>
          </a:effectLst>
        </p:spPr>
      </p:pic>
      <p:sp>
        <p:nvSpPr>
          <p:cNvPr id="161" name="Rectangle"/>
          <p:cNvSpPr/>
          <p:nvPr/>
        </p:nvSpPr>
        <p:spPr>
          <a:xfrm>
            <a:off x="6647561" y="3141858"/>
            <a:ext cx="5527755" cy="148079"/>
          </a:xfrm>
          <a:prstGeom prst="rect">
            <a:avLst/>
          </a:prstGeom>
          <a:solidFill>
            <a:srgbClr val="FFFFFF"/>
          </a:solidFill>
          <a:ln w="12700">
            <a:miter lim="400000"/>
          </a:ln>
        </p:spPr>
        <p:txBody>
          <a:bodyPr lIns="45719" rIns="45719" anchor="ctr"/>
          <a:lstStyle/>
          <a:p>
            <a:pPr/>
          </a:p>
        </p:txBody>
      </p:sp>
      <p:sp>
        <p:nvSpPr>
          <p:cNvPr id="162" name="Rectangle"/>
          <p:cNvSpPr/>
          <p:nvPr/>
        </p:nvSpPr>
        <p:spPr>
          <a:xfrm>
            <a:off x="6368810" y="3072008"/>
            <a:ext cx="262956" cy="148079"/>
          </a:xfrm>
          <a:prstGeom prst="rect">
            <a:avLst/>
          </a:prstGeom>
          <a:solidFill>
            <a:srgbClr val="FFFFFF"/>
          </a:solidFill>
          <a:ln w="12700">
            <a:miter lim="400000"/>
          </a:ln>
        </p:spPr>
        <p:txBody>
          <a:bodyPr lIns="45719" rIns="45719" anchor="ctr"/>
          <a:lstStyle/>
          <a:p>
            <a:pPr/>
          </a:p>
        </p:txBody>
      </p:sp>
      <p:sp>
        <p:nvSpPr>
          <p:cNvPr id="163" name="Textplatzhalter 3"/>
          <p:cNvSpPr/>
          <p:nvPr/>
        </p:nvSpPr>
        <p:spPr>
          <a:xfrm>
            <a:off x="833262" y="2940449"/>
            <a:ext cx="5268110" cy="255261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457200">
              <a:spcBef>
                <a:spcPts val="1200"/>
              </a:spcBef>
              <a:defRPr sz="1500">
                <a:solidFill>
                  <a:schemeClr val="accent5">
                    <a:lumOff val="-5686"/>
                  </a:schemeClr>
                </a:solidFill>
              </a:defRPr>
            </a:pPr>
            <a:r>
              <a:t>SAP Bikes Sales sample data contains multiple ‘csv’ files.</a:t>
            </a:r>
          </a:p>
          <a:p>
            <a:pPr marL="150394" indent="-150394" defTabSz="457200">
              <a:spcBef>
                <a:spcPts val="1200"/>
              </a:spcBef>
              <a:buSzPct val="100000"/>
              <a:buChar char="•"/>
              <a:defRPr sz="1500"/>
            </a:pPr>
            <a:r>
              <a:rPr>
                <a:solidFill>
                  <a:schemeClr val="accent2"/>
                </a:solidFill>
              </a:rPr>
              <a:t>Primary Key</a:t>
            </a:r>
            <a:endParaRPr>
              <a:solidFill>
                <a:schemeClr val="accent2"/>
              </a:solidFill>
            </a:endParaRPr>
          </a:p>
          <a:p>
            <a:pPr marL="150394" indent="-150394" defTabSz="457200">
              <a:spcBef>
                <a:spcPts val="1200"/>
              </a:spcBef>
              <a:buSzPct val="100000"/>
              <a:buChar char="•"/>
              <a:defRPr sz="1500"/>
            </a:pPr>
            <a:r>
              <a:rPr>
                <a:solidFill>
                  <a:schemeClr val="accent4">
                    <a:satOff val="-41121"/>
                    <a:lumOff val="15735"/>
                  </a:schemeClr>
                </a:solidFill>
              </a:rPr>
              <a:t>Foreign Key</a:t>
            </a:r>
            <a:br/>
          </a:p>
        </p:txBody>
      </p:sp>
      <p:sp>
        <p:nvSpPr>
          <p:cNvPr id="164" name="ER-Diagram"/>
          <p:cNvSpPr txBox="1"/>
          <p:nvPr>
            <p:ph type="body" sz="quarter" idx="1"/>
          </p:nvPr>
        </p:nvSpPr>
        <p:spPr>
          <a:xfrm>
            <a:off x="838633" y="2058138"/>
            <a:ext cx="5040314" cy="642321"/>
          </a:xfrm>
          <a:prstGeom prst="rect">
            <a:avLst/>
          </a:prstGeom>
        </p:spPr>
        <p:txBody>
          <a:bodyPr/>
          <a:lstStyle/>
          <a:p>
            <a:pPr/>
            <a:r>
              <a:t>ER-Diagram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el 1"/>
          <p:cNvSpPr txBox="1"/>
          <p:nvPr>
            <p:ph type="title"/>
          </p:nvPr>
        </p:nvSpPr>
        <p:spPr>
          <a:xfrm>
            <a:off x="606689" y="1397303"/>
            <a:ext cx="9056011" cy="642185"/>
          </a:xfrm>
          <a:prstGeom prst="rect">
            <a:avLst/>
          </a:prstGeom>
          <a:solidFill>
            <a:srgbClr val="0A2651"/>
          </a:solidFill>
        </p:spPr>
        <p:txBody>
          <a:bodyPr/>
          <a:lstStyle>
            <a:lvl1pPr defTabSz="484631">
              <a:defRPr b="0" sz="2332">
                <a:solidFill>
                  <a:srgbClr val="FFFFFF"/>
                </a:solidFill>
              </a:defRPr>
            </a:lvl1pPr>
          </a:lstStyle>
          <a:p>
            <a:pPr/>
            <a:r>
              <a:t>Let’s start by exploring the first workflow and its role in the overall process</a:t>
            </a:r>
          </a:p>
        </p:txBody>
      </p:sp>
      <p:sp>
        <p:nvSpPr>
          <p:cNvPr id="167" name="Textplatzhalter 3"/>
          <p:cNvSpPr/>
          <p:nvPr/>
        </p:nvSpPr>
        <p:spPr>
          <a:xfrm>
            <a:off x="639190" y="2448236"/>
            <a:ext cx="5644325" cy="35604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740663">
              <a:lnSpc>
                <a:spcPts val="2300"/>
              </a:lnSpc>
              <a:buClr>
                <a:srgbClr val="0C2C65"/>
              </a:buClr>
              <a:buFont typeface="Arial"/>
              <a:defRPr sz="1620">
                <a:solidFill>
                  <a:srgbClr val="0C2C65"/>
                </a:solidFill>
              </a:defRPr>
            </a:pPr>
            <a:r>
              <a:t>Workflow 1: </a:t>
            </a:r>
            <a:r>
              <a:rPr b="1"/>
              <a:t>Customer Bike Purchases Analytics</a:t>
            </a:r>
            <a:r>
              <a:t> </a:t>
            </a:r>
          </a:p>
          <a:p>
            <a:pPr defTabSz="740663">
              <a:lnSpc>
                <a:spcPts val="2300"/>
              </a:lnSpc>
              <a:buClr>
                <a:srgbClr val="0C2C65"/>
              </a:buClr>
              <a:buFont typeface="Arial"/>
              <a:defRPr sz="1620">
                <a:solidFill>
                  <a:srgbClr val="0C2C65"/>
                </a:solidFill>
              </a:defRPr>
            </a:pPr>
          </a:p>
          <a:p>
            <a:pPr defTabSz="740663">
              <a:lnSpc>
                <a:spcPts val="2300"/>
              </a:lnSpc>
              <a:buClr>
                <a:srgbClr val="0C2C65"/>
              </a:buClr>
              <a:buFont typeface="Arial"/>
              <a:defRPr sz="1620">
                <a:solidFill>
                  <a:srgbClr val="0C2C65"/>
                </a:solidFill>
              </a:defRPr>
            </a:pPr>
            <a:r>
              <a:t>Content:</a:t>
            </a:r>
          </a:p>
          <a:p>
            <a:pPr defTabSz="740663">
              <a:lnSpc>
                <a:spcPts val="2300"/>
              </a:lnSpc>
              <a:buClr>
                <a:srgbClr val="0C2C65"/>
              </a:buClr>
              <a:buFont typeface="Arial"/>
              <a:defRPr sz="1620">
                <a:solidFill>
                  <a:srgbClr val="0C2C65"/>
                </a:solidFill>
              </a:defRPr>
            </a:pPr>
            <a:r>
              <a:t>This workflow consists of four major components: </a:t>
            </a:r>
          </a:p>
          <a:p>
            <a:pPr lvl="1" marL="628048" indent="-216568" defTabSz="740663">
              <a:lnSpc>
                <a:spcPts val="2300"/>
              </a:lnSpc>
              <a:buSzPct val="100000"/>
              <a:buAutoNum type="arabicPeriod" startAt="1"/>
              <a:defRPr sz="1620">
                <a:solidFill>
                  <a:srgbClr val="0C2C65"/>
                </a:solidFill>
              </a:defRPr>
            </a:pPr>
            <a:r>
              <a:t>Data Input</a:t>
            </a:r>
          </a:p>
          <a:p>
            <a:pPr lvl="1" marL="628048" indent="-216568" defTabSz="740663">
              <a:lnSpc>
                <a:spcPts val="2300"/>
              </a:lnSpc>
              <a:buSzPct val="100000"/>
              <a:buAutoNum type="arabicPeriod" startAt="1"/>
              <a:defRPr sz="1620">
                <a:solidFill>
                  <a:srgbClr val="0C2C65"/>
                </a:solidFill>
              </a:defRPr>
            </a:pPr>
            <a:r>
              <a:t>Data Joiner</a:t>
            </a:r>
          </a:p>
          <a:p>
            <a:pPr lvl="1" marL="628048" indent="-216568" defTabSz="740663">
              <a:lnSpc>
                <a:spcPts val="2300"/>
              </a:lnSpc>
              <a:buSzPct val="100000"/>
              <a:buAutoNum type="arabicPeriod" startAt="1"/>
              <a:defRPr sz="1620">
                <a:solidFill>
                  <a:srgbClr val="0C2C65"/>
                </a:solidFill>
              </a:defRPr>
            </a:pPr>
            <a:r>
              <a:t>Data Cleanup</a:t>
            </a:r>
          </a:p>
          <a:p>
            <a:pPr lvl="1" marL="628048" indent="-216568" defTabSz="740663">
              <a:lnSpc>
                <a:spcPts val="2300"/>
              </a:lnSpc>
              <a:buSzPct val="100000"/>
              <a:buAutoNum type="arabicPeriod" startAt="1"/>
              <a:defRPr sz="1620">
                <a:solidFill>
                  <a:srgbClr val="0C2C65"/>
                </a:solidFill>
              </a:defRPr>
            </a:pPr>
            <a:r>
              <a:t>Visualization</a:t>
            </a:r>
          </a:p>
          <a:p>
            <a:pPr lvl="1" marL="740663" indent="-257175" defTabSz="370331">
              <a:spcBef>
                <a:spcPts val="900"/>
              </a:spcBef>
              <a:buSzPct val="100000"/>
              <a:buFont typeface="Arial"/>
              <a:buAutoNum type="arabicPeriod" startAt="1"/>
              <a:defRPr sz="972"/>
            </a:pPr>
          </a:p>
          <a:p>
            <a:pPr defTabSz="740663">
              <a:lnSpc>
                <a:spcPts val="2300"/>
              </a:lnSpc>
              <a:defRPr sz="1620">
                <a:solidFill>
                  <a:srgbClr val="0C2C65"/>
                </a:solidFill>
              </a:defRPr>
            </a:pPr>
            <a:r>
              <a:t>Goal: To import, clean, and visually represent bike sales data for customer insights and regional analysis.</a:t>
            </a:r>
          </a:p>
        </p:txBody>
      </p:sp>
      <p:pic>
        <p:nvPicPr>
          <p:cNvPr id="168" name="Image Gallery" descr="Image Gallery"/>
          <p:cNvPicPr>
            <a:picLocks noChangeAspect="1"/>
          </p:cNvPicPr>
          <p:nvPr/>
        </p:nvPicPr>
        <p:blipFill>
          <a:blip r:embed="rId3">
            <a:extLst/>
          </a:blip>
          <a:srcRect l="227" t="0" r="227" b="0"/>
          <a:stretch>
            <a:fillRect/>
          </a:stretch>
        </p:blipFill>
        <p:spPr>
          <a:xfrm>
            <a:off x="6880704" y="2365142"/>
            <a:ext cx="5064613" cy="356044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Foliennummernplatzhalter 5"/>
          <p:cNvSpPr txBox="1"/>
          <p:nvPr>
            <p:ph type="sldNum" sz="quarter" idx="2"/>
          </p:nvPr>
        </p:nvSpPr>
        <p:spPr>
          <a:xfrm>
            <a:off x="11516472" y="6173735"/>
            <a:ext cx="21715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Textplatzhalter 2"/>
          <p:cNvSpPr txBox="1"/>
          <p:nvPr>
            <p:ph type="body" sz="quarter" idx="1"/>
          </p:nvPr>
        </p:nvSpPr>
        <p:spPr>
          <a:xfrm>
            <a:off x="1055687" y="1537354"/>
            <a:ext cx="5040313" cy="642321"/>
          </a:xfrm>
          <a:prstGeom prst="rect">
            <a:avLst/>
          </a:prstGeom>
        </p:spPr>
        <p:txBody>
          <a:bodyPr/>
          <a:lstStyle/>
          <a:p>
            <a:pPr/>
            <a:r>
              <a:t>Data Input</a:t>
            </a:r>
          </a:p>
        </p:txBody>
      </p:sp>
      <p:sp>
        <p:nvSpPr>
          <p:cNvPr id="174" name="Textplatzhalter 3"/>
          <p:cNvSpPr/>
          <p:nvPr>
            <p:ph type="body" idx="22"/>
          </p:nvPr>
        </p:nvSpPr>
        <p:spPr>
          <a:xfrm>
            <a:off x="1055688" y="2286000"/>
            <a:ext cx="4794506" cy="2462734"/>
          </a:xfrm>
          <a:prstGeom prst="rect">
            <a:avLst/>
          </a:prstGeom>
          <a:extLst>
            <a:ext uri="{C572A759-6A51-4108-AA02-DFA0A04FC94B}">
              <ma14:wrappingTextBoxFlag xmlns:ma14="http://schemas.microsoft.com/office/mac/drawingml/2011/main" val="1"/>
            </a:ext>
          </a:extLst>
        </p:spPr>
        <p:txBody>
          <a:bodyPr/>
          <a:lstStyle/>
          <a:p>
            <a:pPr marL="260604" indent="-260604" defTabSz="694944">
              <a:lnSpc>
                <a:spcPts val="2200"/>
              </a:lnSpc>
              <a:buChar char="•"/>
              <a:defRPr sz="1520"/>
            </a:pPr>
            <a:r>
              <a:t>Multiple </a:t>
            </a:r>
            <a:r>
              <a:rPr b="1"/>
              <a:t>data files</a:t>
            </a:r>
            <a:r>
              <a:t> are imported (e.g.,BusinessPartners.csv, Addresses.csv,  Employees.csv).</a:t>
            </a:r>
          </a:p>
          <a:p>
            <a:pPr marL="260604" indent="-260604" defTabSz="694944">
              <a:lnSpc>
                <a:spcPts val="2200"/>
              </a:lnSpc>
              <a:buChar char="•"/>
              <a:defRPr sz="1520"/>
            </a:pPr>
          </a:p>
          <a:p>
            <a:pPr marL="260604" indent="-260604" defTabSz="694944">
              <a:lnSpc>
                <a:spcPts val="2200"/>
              </a:lnSpc>
              <a:buChar char="•"/>
              <a:defRPr sz="1520"/>
            </a:pPr>
            <a:r>
              <a:t>These form the </a:t>
            </a:r>
            <a:r>
              <a:rPr b="1"/>
              <a:t>foundation</a:t>
            </a:r>
            <a:r>
              <a:t> for the entire dashboard.</a:t>
            </a:r>
          </a:p>
          <a:p>
            <a:pPr marL="260604" indent="-260604" defTabSz="694944">
              <a:lnSpc>
                <a:spcPts val="2200"/>
              </a:lnSpc>
              <a:buChar char="•"/>
              <a:defRPr sz="1520"/>
            </a:pPr>
          </a:p>
          <a:p>
            <a:pPr marL="260604" indent="-260604" defTabSz="694944">
              <a:lnSpc>
                <a:spcPts val="2200"/>
              </a:lnSpc>
              <a:buChar char="•"/>
              <a:defRPr sz="1520"/>
            </a:pPr>
            <a:r>
              <a:t>All files are read using appropriate </a:t>
            </a:r>
            <a:r>
              <a:rPr b="1"/>
              <a:t>CSV Reader</a:t>
            </a:r>
            <a:r>
              <a:t> node</a:t>
            </a:r>
          </a:p>
        </p:txBody>
      </p:sp>
      <p:pic>
        <p:nvPicPr>
          <p:cNvPr id="175" name="Image Gallery" descr="Image Gallery"/>
          <p:cNvPicPr>
            <a:picLocks noChangeAspect="1"/>
          </p:cNvPicPr>
          <p:nvPr/>
        </p:nvPicPr>
        <p:blipFill>
          <a:blip r:embed="rId3">
            <a:extLst/>
          </a:blip>
          <a:srcRect l="2241" t="0" r="2241" b="0"/>
          <a:stretch>
            <a:fillRect/>
          </a:stretch>
        </p:blipFill>
        <p:spPr>
          <a:xfrm>
            <a:off x="7177744" y="144608"/>
            <a:ext cx="2794001" cy="533242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Foliennummernplatzhalter 5"/>
          <p:cNvSpPr txBox="1"/>
          <p:nvPr>
            <p:ph type="sldNum" sz="quarter" idx="2"/>
          </p:nvPr>
        </p:nvSpPr>
        <p:spPr>
          <a:xfrm>
            <a:off x="11516472" y="6173735"/>
            <a:ext cx="21715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0" name="Textplatzhalter 2"/>
          <p:cNvSpPr txBox="1"/>
          <p:nvPr>
            <p:ph type="body" sz="quarter" idx="1"/>
          </p:nvPr>
        </p:nvSpPr>
        <p:spPr>
          <a:xfrm>
            <a:off x="1055687" y="1537354"/>
            <a:ext cx="5040313" cy="642321"/>
          </a:xfrm>
          <a:prstGeom prst="rect">
            <a:avLst/>
          </a:prstGeom>
        </p:spPr>
        <p:txBody>
          <a:bodyPr/>
          <a:lstStyle/>
          <a:p>
            <a:pPr/>
            <a:r>
              <a:t>Data Joiner</a:t>
            </a:r>
          </a:p>
        </p:txBody>
      </p:sp>
      <p:sp>
        <p:nvSpPr>
          <p:cNvPr id="181" name="Textplatzhalter 3"/>
          <p:cNvSpPr/>
          <p:nvPr>
            <p:ph type="body" idx="22"/>
          </p:nvPr>
        </p:nvSpPr>
        <p:spPr>
          <a:xfrm>
            <a:off x="1055688" y="2286000"/>
            <a:ext cx="4794506" cy="2462734"/>
          </a:xfrm>
          <a:prstGeom prst="rect">
            <a:avLst/>
          </a:prstGeom>
          <a:extLst>
            <a:ext uri="{C572A759-6A51-4108-AA02-DFA0A04FC94B}">
              <ma14:wrappingTextBoxFlag xmlns:ma14="http://schemas.microsoft.com/office/mac/drawingml/2011/main" val="1"/>
            </a:ext>
          </a:extLst>
        </p:spPr>
        <p:txBody>
          <a:bodyPr/>
          <a:lstStyle/>
          <a:p>
            <a:pPr marL="288035" indent="-288035" defTabSz="768095">
              <a:lnSpc>
                <a:spcPts val="2400"/>
              </a:lnSpc>
              <a:buChar char="•"/>
              <a:defRPr sz="1679"/>
            </a:pPr>
            <a:r>
              <a:t>Input files are merged into a unified dataset.</a:t>
            </a:r>
          </a:p>
          <a:p>
            <a:pPr marL="288035" indent="-288035" defTabSz="768095">
              <a:lnSpc>
                <a:spcPts val="2400"/>
              </a:lnSpc>
              <a:buChar char="•"/>
              <a:defRPr sz="1679"/>
            </a:pPr>
          </a:p>
          <a:p>
            <a:pPr marL="288035" indent="-288035" defTabSz="768095">
              <a:lnSpc>
                <a:spcPts val="2400"/>
              </a:lnSpc>
              <a:buChar char="•"/>
              <a:defRPr sz="1679"/>
            </a:pPr>
            <a:r>
              <a:t>Used </a:t>
            </a:r>
            <a:r>
              <a:rPr b="1"/>
              <a:t>Joiner nodes</a:t>
            </a:r>
            <a:r>
              <a:t> to combine relevant keys.</a:t>
            </a:r>
          </a:p>
          <a:p>
            <a:pPr marL="288035" indent="-288035" defTabSz="768095">
              <a:lnSpc>
                <a:spcPts val="2400"/>
              </a:lnSpc>
              <a:buChar char="•"/>
              <a:defRPr sz="1679"/>
            </a:pPr>
          </a:p>
          <a:p>
            <a:pPr marL="288035" indent="-288035" defTabSz="768095">
              <a:lnSpc>
                <a:spcPts val="2400"/>
              </a:lnSpc>
              <a:buChar char="•"/>
              <a:defRPr sz="1679"/>
            </a:pPr>
            <a:r>
              <a:t>Removed irrelevant columns and handled missing values to ensure data integrity, with the help of </a:t>
            </a:r>
            <a:r>
              <a:rPr b="1"/>
              <a:t>Empty Column Checker</a:t>
            </a:r>
            <a:r>
              <a:t> and </a:t>
            </a:r>
            <a:r>
              <a:rPr b="1"/>
              <a:t>Missing Value Column Filter nodes</a:t>
            </a:r>
          </a:p>
        </p:txBody>
      </p:sp>
      <p:pic>
        <p:nvPicPr>
          <p:cNvPr id="182" name="Image Gallery" descr="Image Gallery"/>
          <p:cNvPicPr>
            <a:picLocks noChangeAspect="1"/>
          </p:cNvPicPr>
          <p:nvPr/>
        </p:nvPicPr>
        <p:blipFill>
          <a:blip r:embed="rId3">
            <a:extLst/>
          </a:blip>
          <a:srcRect l="0" t="44" r="0" b="44"/>
          <a:stretch>
            <a:fillRect/>
          </a:stretch>
        </p:blipFill>
        <p:spPr>
          <a:xfrm>
            <a:off x="6609414" y="987743"/>
            <a:ext cx="5184162" cy="372225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Foliennummernplatzhalter 5"/>
          <p:cNvSpPr txBox="1"/>
          <p:nvPr>
            <p:ph type="sldNum" sz="quarter" idx="2"/>
          </p:nvPr>
        </p:nvSpPr>
        <p:spPr>
          <a:xfrm>
            <a:off x="11516472" y="6173735"/>
            <a:ext cx="21715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Textplatzhalter 2"/>
          <p:cNvSpPr txBox="1"/>
          <p:nvPr/>
        </p:nvSpPr>
        <p:spPr>
          <a:xfrm>
            <a:off x="583664" y="789026"/>
            <a:ext cx="5040314" cy="64232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ts val="4800"/>
              </a:lnSpc>
              <a:defRPr sz="4000">
                <a:solidFill>
                  <a:srgbClr val="0A2651"/>
                </a:solidFill>
              </a:defRPr>
            </a:lvl1pPr>
          </a:lstStyle>
          <a:p>
            <a:pPr/>
            <a:r>
              <a:t>Data Cleanup</a:t>
            </a:r>
          </a:p>
        </p:txBody>
      </p:sp>
      <p:sp>
        <p:nvSpPr>
          <p:cNvPr id="188" name="Rectangle"/>
          <p:cNvSpPr/>
          <p:nvPr/>
        </p:nvSpPr>
        <p:spPr>
          <a:xfrm>
            <a:off x="6796478" y="5211958"/>
            <a:ext cx="7220338" cy="1635666"/>
          </a:xfrm>
          <a:prstGeom prst="rect">
            <a:avLst/>
          </a:prstGeom>
          <a:solidFill>
            <a:srgbClr val="FFFFFF"/>
          </a:solidFill>
          <a:ln w="12700">
            <a:miter lim="400000"/>
          </a:ln>
        </p:spPr>
        <p:txBody>
          <a:bodyPr lIns="45719" rIns="45719" anchor="ctr"/>
          <a:lstStyle/>
          <a:p>
            <a:pPr/>
          </a:p>
        </p:txBody>
      </p:sp>
      <p:sp>
        <p:nvSpPr>
          <p:cNvPr id="189" name="Textplatzhalter 3"/>
          <p:cNvSpPr/>
          <p:nvPr/>
        </p:nvSpPr>
        <p:spPr>
          <a:xfrm>
            <a:off x="522364" y="1640546"/>
            <a:ext cx="11799623" cy="346185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342900" indent="-342900">
              <a:lnSpc>
                <a:spcPct val="200000"/>
              </a:lnSpc>
              <a:buClr>
                <a:srgbClr val="0C2C65"/>
              </a:buClr>
              <a:buSzPct val="100000"/>
              <a:buFont typeface="Arial"/>
              <a:buChar char="•"/>
              <a:defRPr sz="1200">
                <a:solidFill>
                  <a:srgbClr val="0C2C65"/>
                </a:solidFill>
              </a:defRPr>
            </a:pPr>
            <a:r>
              <a:t>Applied preprocessing such as: </a:t>
            </a:r>
          </a:p>
          <a:p>
            <a:pPr lvl="1" marL="457200" indent="0">
              <a:lnSpc>
                <a:spcPct val="200000"/>
              </a:lnSpc>
              <a:buClr>
                <a:srgbClr val="0C2C65"/>
              </a:buClr>
              <a:buSzPct val="100000"/>
              <a:buFont typeface="Arial"/>
              <a:buChar char="•"/>
              <a:defRPr sz="1200">
                <a:solidFill>
                  <a:srgbClr val="0C2C65"/>
                </a:solidFill>
              </a:defRPr>
            </a:pPr>
            <a:r>
              <a:t> Renamed fields like First(CITY) to address_city using the </a:t>
            </a:r>
            <a:r>
              <a:rPr b="1"/>
              <a:t>Column Rename node</a:t>
            </a:r>
            <a:r>
              <a:t> for clarity.</a:t>
            </a:r>
          </a:p>
          <a:p>
            <a:pPr lvl="1" marL="457200" indent="0">
              <a:lnSpc>
                <a:spcPct val="200000"/>
              </a:lnSpc>
              <a:buClr>
                <a:srgbClr val="0C2C65"/>
              </a:buClr>
              <a:buSzPct val="100000"/>
              <a:buFont typeface="Arial"/>
              <a:buChar char="•"/>
              <a:defRPr sz="1200">
                <a:solidFill>
                  <a:srgbClr val="0C2C65"/>
                </a:solidFill>
              </a:defRPr>
            </a:pPr>
            <a:r>
              <a:t> Used the </a:t>
            </a:r>
            <a:r>
              <a:rPr b="1"/>
              <a:t>Column Expression (Legacy) node</a:t>
            </a:r>
            <a:r>
              <a:t> to eliminate duplicate rows and combine relevant columns.</a:t>
            </a:r>
          </a:p>
          <a:p>
            <a:pPr lvl="1" marL="457200" indent="0">
              <a:lnSpc>
                <a:spcPct val="200000"/>
              </a:lnSpc>
              <a:buClr>
                <a:srgbClr val="0C2C65"/>
              </a:buClr>
              <a:buSzPct val="100000"/>
              <a:buFont typeface="Arial"/>
              <a:buChar char="•"/>
              <a:defRPr sz="1200">
                <a:solidFill>
                  <a:srgbClr val="0C2C65"/>
                </a:solidFill>
              </a:defRPr>
            </a:pPr>
            <a:r>
              <a:t> Grouped records by Address_ID using the </a:t>
            </a:r>
            <a:r>
              <a:rPr b="1"/>
              <a:t>GroupBy node</a:t>
            </a:r>
            <a:r>
              <a:t> to organize data effectively.</a:t>
            </a:r>
          </a:p>
          <a:p>
            <a:pPr lvl="1" marL="457200" indent="0">
              <a:lnSpc>
                <a:spcPct val="200000"/>
              </a:lnSpc>
              <a:buClr>
                <a:srgbClr val="0C2C65"/>
              </a:buClr>
              <a:buSzPct val="100000"/>
              <a:buFont typeface="Arial"/>
              <a:buChar char="•"/>
              <a:defRPr sz="1200">
                <a:solidFill>
                  <a:srgbClr val="0C2C65"/>
                </a:solidFill>
              </a:defRPr>
            </a:pPr>
            <a:r>
              <a:t> Handled null or incomplete entries using the </a:t>
            </a:r>
            <a:r>
              <a:rPr b="1"/>
              <a:t>Missing Value node</a:t>
            </a:r>
            <a:r>
              <a:t> to ensure data quality.</a:t>
            </a:r>
          </a:p>
          <a:p>
            <a:pPr lvl="1" marL="457200" indent="0">
              <a:lnSpc>
                <a:spcPct val="200000"/>
              </a:lnSpc>
              <a:buClr>
                <a:srgbClr val="0C2C65"/>
              </a:buClr>
              <a:buSzPct val="100000"/>
              <a:buFont typeface="Arial"/>
              <a:buChar char="•"/>
              <a:defRPr sz="1200">
                <a:solidFill>
                  <a:srgbClr val="0C2C65"/>
                </a:solidFill>
              </a:defRPr>
            </a:pPr>
            <a:r>
              <a:t> Replaced region abbreviations with full names using the </a:t>
            </a:r>
            <a:r>
              <a:rPr b="1"/>
              <a:t>Rule Engine node</a:t>
            </a:r>
            <a:r>
              <a:t> for better readability and user understanding.</a:t>
            </a:r>
          </a:p>
          <a:p>
            <a:pPr lvl="1" marL="457200" indent="0">
              <a:lnSpc>
                <a:spcPct val="200000"/>
              </a:lnSpc>
              <a:buClr>
                <a:srgbClr val="0C2C65"/>
              </a:buClr>
              <a:buSzPct val="100000"/>
              <a:buFont typeface="Arial"/>
              <a:buChar char="•"/>
              <a:defRPr sz="1200">
                <a:solidFill>
                  <a:srgbClr val="0C2C65"/>
                </a:solidFill>
              </a:defRPr>
            </a:pPr>
            <a:r>
              <a:t> And, used some other necessary nodes.</a:t>
            </a:r>
          </a:p>
          <a:p>
            <a:pPr>
              <a:lnSpc>
                <a:spcPct val="200000"/>
              </a:lnSpc>
              <a:defRPr sz="1200">
                <a:solidFill>
                  <a:srgbClr val="0C2C65"/>
                </a:solidFill>
              </a:defRPr>
            </a:pPr>
          </a:p>
          <a:p>
            <a:pPr marL="342900" indent="-342900">
              <a:lnSpc>
                <a:spcPct val="200000"/>
              </a:lnSpc>
              <a:buClr>
                <a:srgbClr val="0C2C65"/>
              </a:buClr>
              <a:buSzPct val="100000"/>
              <a:buFont typeface="Arial"/>
              <a:buChar char="•"/>
              <a:defRPr sz="1200">
                <a:solidFill>
                  <a:srgbClr val="0C2C65"/>
                </a:solidFill>
              </a:defRPr>
            </a:pPr>
            <a:r>
              <a:t>These form the foundation for the entire dashboard.</a:t>
            </a:r>
          </a:p>
        </p:txBody>
      </p:sp>
      <p:pic>
        <p:nvPicPr>
          <p:cNvPr id="190" name="Screenshot 2025-07-28 at 16.21.46.png" descr="Screenshot 2025-07-28 at 16.21.46.png"/>
          <p:cNvPicPr>
            <a:picLocks noChangeAspect="1"/>
          </p:cNvPicPr>
          <p:nvPr/>
        </p:nvPicPr>
        <p:blipFill>
          <a:blip r:embed="rId2">
            <a:extLst/>
          </a:blip>
          <a:stretch>
            <a:fillRect/>
          </a:stretch>
        </p:blipFill>
        <p:spPr>
          <a:xfrm>
            <a:off x="3029885" y="5298618"/>
            <a:ext cx="8807775" cy="1198612"/>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Foliennummernplatzhalter 5"/>
          <p:cNvSpPr txBox="1"/>
          <p:nvPr>
            <p:ph type="sldNum" sz="quarter" idx="2"/>
          </p:nvPr>
        </p:nvSpPr>
        <p:spPr>
          <a:xfrm>
            <a:off x="11516472" y="6173735"/>
            <a:ext cx="217151" cy="31339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Textplatzhalter 2"/>
          <p:cNvSpPr txBox="1"/>
          <p:nvPr>
            <p:ph type="body" sz="quarter" idx="1"/>
          </p:nvPr>
        </p:nvSpPr>
        <p:spPr>
          <a:xfrm>
            <a:off x="599027" y="1779122"/>
            <a:ext cx="6135841" cy="1094313"/>
          </a:xfrm>
          <a:prstGeom prst="rect">
            <a:avLst/>
          </a:prstGeom>
        </p:spPr>
        <p:txBody>
          <a:bodyPr/>
          <a:lstStyle>
            <a:lvl1pPr defTabSz="822959">
              <a:lnSpc>
                <a:spcPts val="4300"/>
              </a:lnSpc>
              <a:defRPr sz="3600"/>
            </a:lvl1pPr>
          </a:lstStyle>
          <a:p>
            <a:pPr/>
            <a:r>
              <a:t>Visualization (Interactive Dashboard)</a:t>
            </a:r>
          </a:p>
        </p:txBody>
      </p:sp>
      <p:pic>
        <p:nvPicPr>
          <p:cNvPr id="194" name="Image Gallery" descr="Image Gallery"/>
          <p:cNvPicPr>
            <a:picLocks noChangeAspect="1"/>
          </p:cNvPicPr>
          <p:nvPr/>
        </p:nvPicPr>
        <p:blipFill>
          <a:blip r:embed="rId3">
            <a:extLst/>
          </a:blip>
          <a:srcRect l="1183" t="0" r="1183" b="0"/>
          <a:stretch>
            <a:fillRect/>
          </a:stretch>
        </p:blipFill>
        <p:spPr>
          <a:xfrm>
            <a:off x="7271132" y="1108387"/>
            <a:ext cx="4657574" cy="1270001"/>
          </a:xfrm>
          <a:prstGeom prst="rect">
            <a:avLst/>
          </a:prstGeom>
          <a:ln w="12700">
            <a:miter lim="400000"/>
          </a:ln>
        </p:spPr>
      </p:pic>
      <p:sp>
        <p:nvSpPr>
          <p:cNvPr id="195" name="Rectangle"/>
          <p:cNvSpPr/>
          <p:nvPr/>
        </p:nvSpPr>
        <p:spPr>
          <a:xfrm>
            <a:off x="6266892" y="5313965"/>
            <a:ext cx="6233209" cy="1544034"/>
          </a:xfrm>
          <a:prstGeom prst="rect">
            <a:avLst/>
          </a:prstGeom>
          <a:solidFill>
            <a:srgbClr val="FFFFFF"/>
          </a:solidFill>
          <a:ln w="12700">
            <a:miter lim="400000"/>
          </a:ln>
        </p:spPr>
        <p:txBody>
          <a:bodyPr lIns="45719" rIns="45719" anchor="ctr"/>
          <a:lstStyle/>
          <a:p>
            <a:pPr/>
          </a:p>
        </p:txBody>
      </p:sp>
      <p:pic>
        <p:nvPicPr>
          <p:cNvPr id="196" name="Image Gallery" descr="Image Gallery"/>
          <p:cNvPicPr>
            <a:picLocks noChangeAspect="1"/>
          </p:cNvPicPr>
          <p:nvPr/>
        </p:nvPicPr>
        <p:blipFill>
          <a:blip r:embed="rId4">
            <a:extLst/>
          </a:blip>
          <a:srcRect l="0" t="1043" r="0" b="1043"/>
          <a:stretch>
            <a:fillRect/>
          </a:stretch>
        </p:blipFill>
        <p:spPr>
          <a:xfrm>
            <a:off x="616675" y="3208224"/>
            <a:ext cx="11306067" cy="253007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C32E26"/>
      </a:accent1>
      <a:accent2>
        <a:srgbClr val="E63329"/>
      </a:accent2>
      <a:accent3>
        <a:srgbClr val="C90F30"/>
      </a:accent3>
      <a:accent4>
        <a:srgbClr val="0077BD"/>
      </a:accent4>
      <a:accent5>
        <a:srgbClr val="004991"/>
      </a:accent5>
      <a:accent6>
        <a:srgbClr val="DADADA"/>
      </a:accent6>
      <a:hlink>
        <a:srgbClr val="0000FF"/>
      </a:hlink>
      <a:folHlink>
        <a:srgbClr val="FF00FF"/>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C32E26"/>
      </a:accent1>
      <a:accent2>
        <a:srgbClr val="E63329"/>
      </a:accent2>
      <a:accent3>
        <a:srgbClr val="C90F30"/>
      </a:accent3>
      <a:accent4>
        <a:srgbClr val="0077BD"/>
      </a:accent4>
      <a:accent5>
        <a:srgbClr val="004991"/>
      </a:accent5>
      <a:accent6>
        <a:srgbClr val="DADADA"/>
      </a:accent6>
      <a:hlink>
        <a:srgbClr val="0000FF"/>
      </a:hlink>
      <a:folHlink>
        <a:srgbClr val="FF00FF"/>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